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77" r:id="rId3"/>
    <p:sldId id="276" r:id="rId4"/>
    <p:sldId id="257" r:id="rId5"/>
    <p:sldId id="275" r:id="rId6"/>
    <p:sldId id="256" r:id="rId7"/>
    <p:sldId id="279" r:id="rId8"/>
    <p:sldId id="284" r:id="rId9"/>
    <p:sldId id="283" r:id="rId10"/>
    <p:sldId id="273" r:id="rId11"/>
    <p:sldId id="274" r:id="rId12"/>
    <p:sldId id="260" r:id="rId13"/>
    <p:sldId id="268" r:id="rId14"/>
    <p:sldId id="269" r:id="rId15"/>
    <p:sldId id="270" r:id="rId16"/>
    <p:sldId id="272" r:id="rId17"/>
  </p:sldIdLst>
  <p:sldSz cx="12192000" cy="6858000"/>
  <p:notesSz cx="6888163" cy="100187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89" userDrawn="1">
          <p15:clr>
            <a:srgbClr val="A4A3A4"/>
          </p15:clr>
        </p15:guide>
        <p15:guide id="3" pos="4815" userDrawn="1">
          <p15:clr>
            <a:srgbClr val="A4A3A4"/>
          </p15:clr>
        </p15:guide>
        <p15:guide id="4" pos="2502" userDrawn="1">
          <p15:clr>
            <a:srgbClr val="A4A3A4"/>
          </p15:clr>
        </p15:guide>
        <p15:guide id="5" pos="234" userDrawn="1">
          <p15:clr>
            <a:srgbClr val="A4A3A4"/>
          </p15:clr>
        </p15:guide>
        <p15:guide id="6" pos="47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to Kaori" initials="IK" lastIdx="1" clrIdx="0">
    <p:extLst>
      <p:ext uri="{19B8F6BF-5375-455C-9EA6-DF929625EA0E}">
        <p15:presenceInfo xmlns:p15="http://schemas.microsoft.com/office/powerpoint/2012/main" userId="73f336a9cafb61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4C5BC"/>
    <a:srgbClr val="493C39"/>
    <a:srgbClr val="000000"/>
    <a:srgbClr val="BFF3C0"/>
    <a:srgbClr val="E6DFE1"/>
    <a:srgbClr val="F7F5F4"/>
    <a:srgbClr val="85636E"/>
    <a:srgbClr val="F2EEEF"/>
    <a:srgbClr val="583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69" autoAdjust="0"/>
    <p:restoredTop sz="94660"/>
  </p:normalViewPr>
  <p:slideViewPr>
    <p:cSldViewPr snapToGrid="0">
      <p:cViewPr varScale="1">
        <p:scale>
          <a:sx n="114" d="100"/>
          <a:sy n="114" d="100"/>
        </p:scale>
        <p:origin x="108" y="96"/>
      </p:cViewPr>
      <p:guideLst>
        <p:guide orient="horz" pos="2160"/>
        <p:guide pos="189"/>
        <p:guide pos="4815"/>
        <p:guide pos="2502"/>
        <p:guide pos="234"/>
        <p:guide pos="47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commentAuthors" Target="commentAuthors.xml" /><Relationship Id="rId3" Type="http://schemas.openxmlformats.org/officeDocument/2006/relationships/slide" Target="slides/slide2.xml" /><Relationship Id="rId21"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tableStyles" Target="tableStyle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164D65F-CEF7-4072-AF6F-74E590F1ECD4}" type="datetimeFigureOut">
              <a:rPr kumimoji="1" lang="ja-JP" altLang="en-US" smtClean="0"/>
              <a:t>2021/7/30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110383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64D65F-CEF7-4072-AF6F-74E590F1ECD4}" type="datetimeFigureOut">
              <a:rPr kumimoji="1" lang="ja-JP" altLang="en-US" smtClean="0"/>
              <a:t>2021/7/30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3220447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64D65F-CEF7-4072-AF6F-74E590F1ECD4}" type="datetimeFigureOut">
              <a:rPr kumimoji="1" lang="ja-JP" altLang="en-US" smtClean="0"/>
              <a:t>2021/7/30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259931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64D65F-CEF7-4072-AF6F-74E590F1ECD4}" type="datetimeFigureOut">
              <a:rPr kumimoji="1" lang="ja-JP" altLang="en-US" smtClean="0"/>
              <a:t>2021/7/30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98503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164D65F-CEF7-4072-AF6F-74E590F1ECD4}" type="datetimeFigureOut">
              <a:rPr kumimoji="1" lang="ja-JP" altLang="en-US" smtClean="0"/>
              <a:t>2021/7/30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1025103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164D65F-CEF7-4072-AF6F-74E590F1ECD4}" type="datetimeFigureOut">
              <a:rPr kumimoji="1" lang="ja-JP" altLang="en-US" smtClean="0"/>
              <a:t>2021/7/30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3313964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164D65F-CEF7-4072-AF6F-74E590F1ECD4}" type="datetimeFigureOut">
              <a:rPr kumimoji="1" lang="ja-JP" altLang="en-US" smtClean="0"/>
              <a:t>2021/7/30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260367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164D65F-CEF7-4072-AF6F-74E590F1ECD4}" type="datetimeFigureOut">
              <a:rPr kumimoji="1" lang="ja-JP" altLang="en-US" smtClean="0"/>
              <a:t>2021/7/30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610628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164D65F-CEF7-4072-AF6F-74E590F1ECD4}" type="datetimeFigureOut">
              <a:rPr kumimoji="1" lang="ja-JP" altLang="en-US" smtClean="0"/>
              <a:t>2021/7/30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170973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64D65F-CEF7-4072-AF6F-74E590F1ECD4}" type="datetimeFigureOut">
              <a:rPr kumimoji="1" lang="ja-JP" altLang="en-US" smtClean="0"/>
              <a:t>2021/7/30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1815939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64D65F-CEF7-4072-AF6F-74E590F1ECD4}" type="datetimeFigureOut">
              <a:rPr kumimoji="1" lang="ja-JP" altLang="en-US" smtClean="0"/>
              <a:t>2021/7/30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1286654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4C5BC"/>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4D65F-CEF7-4072-AF6F-74E590F1ECD4}" type="datetimeFigureOut">
              <a:rPr kumimoji="1" lang="ja-JP" altLang="en-US" smtClean="0"/>
              <a:t>2021/7/30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81577-B3D3-406B-86A9-B05C25A1B4EA}" type="slidenum">
              <a:rPr kumimoji="1" lang="ja-JP" altLang="en-US" smtClean="0"/>
              <a:t>‹#›</a:t>
            </a:fld>
            <a:endParaRPr kumimoji="1" lang="ja-JP" altLang="en-US"/>
          </a:p>
        </p:txBody>
      </p:sp>
    </p:spTree>
    <p:extLst>
      <p:ext uri="{BB962C8B-B14F-4D97-AF65-F5344CB8AC3E}">
        <p14:creationId xmlns:p14="http://schemas.microsoft.com/office/powerpoint/2010/main" val="2423408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18.png" /><Relationship Id="rId1" Type="http://schemas.openxmlformats.org/officeDocument/2006/relationships/slideLayout" Target="../slideLayouts/slideLayout1.xml" /><Relationship Id="rId5" Type="http://schemas.microsoft.com/office/2007/relationships/hdphoto" Target="../media/hdphoto5.wdp" /><Relationship Id="rId4" Type="http://schemas.openxmlformats.org/officeDocument/2006/relationships/image" Target="../media/image37.png" /></Relationships>
</file>

<file path=ppt/slides/_rels/slide11.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Relationship Id="rId3" Type="http://schemas.openxmlformats.org/officeDocument/2006/relationships/image" Target="../media/image39.jpeg" /><Relationship Id="rId2" Type="http://schemas.openxmlformats.org/officeDocument/2006/relationships/image" Target="../media/image38.jpeg" /><Relationship Id="rId1" Type="http://schemas.openxmlformats.org/officeDocument/2006/relationships/slideLayout" Target="../slideLayouts/slideLayout1.xml" /><Relationship Id="rId5" Type="http://schemas.openxmlformats.org/officeDocument/2006/relationships/image" Target="../media/image18.png" /><Relationship Id="rId4" Type="http://schemas.openxmlformats.org/officeDocument/2006/relationships/image" Target="../media/image40.jpeg" /></Relationships>
</file>

<file path=ppt/slides/_rels/slide13.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41.jpeg"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3" Type="http://schemas.microsoft.com/office/2007/relationships/hdphoto" Target="../media/hdphoto6.wdp" /><Relationship Id="rId2" Type="http://schemas.openxmlformats.org/officeDocument/2006/relationships/image" Target="../media/image42.png" /><Relationship Id="rId1" Type="http://schemas.openxmlformats.org/officeDocument/2006/relationships/slideLayout" Target="../slideLayouts/slideLayout1.xml" /><Relationship Id="rId4" Type="http://schemas.openxmlformats.org/officeDocument/2006/relationships/image" Target="../media/image18.png" /></Relationships>
</file>

<file path=ppt/slides/_rels/slide15.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image" Target="../media/image18.png"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png" /><Relationship Id="rId1" Type="http://schemas.openxmlformats.org/officeDocument/2006/relationships/slideLayout" Target="../slideLayouts/slideLayout2.xml" /><Relationship Id="rId6" Type="http://schemas.openxmlformats.org/officeDocument/2006/relationships/image" Target="../media/image6.jpeg" /><Relationship Id="rId5" Type="http://schemas.openxmlformats.org/officeDocument/2006/relationships/image" Target="../media/image5.jpeg" /><Relationship Id="rId4" Type="http://schemas.microsoft.com/office/2007/relationships/hdphoto" Target="../media/hdphoto1.wdp" /></Relationships>
</file>

<file path=ppt/slides/_rels/slide3.xml.rels><?xml version="1.0" encoding="UTF-8" standalone="yes"?>
<Relationships xmlns="http://schemas.openxmlformats.org/package/2006/relationships"><Relationship Id="rId8" Type="http://schemas.openxmlformats.org/officeDocument/2006/relationships/image" Target="../media/image13.jpeg" /><Relationship Id="rId3" Type="http://schemas.openxmlformats.org/officeDocument/2006/relationships/image" Target="../media/image8.jpeg" /><Relationship Id="rId7" Type="http://schemas.openxmlformats.org/officeDocument/2006/relationships/image" Target="../media/image12.jpeg" /><Relationship Id="rId2" Type="http://schemas.openxmlformats.org/officeDocument/2006/relationships/image" Target="../media/image7.jpeg" /><Relationship Id="rId1" Type="http://schemas.openxmlformats.org/officeDocument/2006/relationships/slideLayout" Target="../slideLayouts/slideLayout2.xml" /><Relationship Id="rId6" Type="http://schemas.openxmlformats.org/officeDocument/2006/relationships/image" Target="../media/image11.jpeg" /><Relationship Id="rId5" Type="http://schemas.openxmlformats.org/officeDocument/2006/relationships/image" Target="../media/image10.jpeg" /><Relationship Id="rId10" Type="http://schemas.openxmlformats.org/officeDocument/2006/relationships/image" Target="../media/image15.png" /><Relationship Id="rId4" Type="http://schemas.openxmlformats.org/officeDocument/2006/relationships/image" Target="../media/image9.jpeg" /><Relationship Id="rId9" Type="http://schemas.openxmlformats.org/officeDocument/2006/relationships/image" Target="../media/image14.jpeg" /></Relationships>
</file>

<file path=ppt/slides/_rels/slide4.xml.rels><?xml version="1.0" encoding="UTF-8" standalone="yes"?>
<Relationships xmlns="http://schemas.openxmlformats.org/package/2006/relationships"><Relationship Id="rId3" Type="http://schemas.openxmlformats.org/officeDocument/2006/relationships/image" Target="../media/image17.jpg" /><Relationship Id="rId2" Type="http://schemas.openxmlformats.org/officeDocument/2006/relationships/image" Target="../media/image16.jpg" /><Relationship Id="rId1" Type="http://schemas.openxmlformats.org/officeDocument/2006/relationships/slideLayout" Target="../slideLayouts/slideLayout1.xml" /><Relationship Id="rId4" Type="http://schemas.openxmlformats.org/officeDocument/2006/relationships/image" Target="../media/image18.png" /></Relationships>
</file>

<file path=ppt/slides/_rels/slide5.xml.rels><?xml version="1.0" encoding="UTF-8" standalone="yes"?>
<Relationships xmlns="http://schemas.openxmlformats.org/package/2006/relationships"><Relationship Id="rId8" Type="http://schemas.microsoft.com/office/2007/relationships/hdphoto" Target="../media/hdphoto4.wdp" /><Relationship Id="rId3" Type="http://schemas.openxmlformats.org/officeDocument/2006/relationships/image" Target="../media/image19.png" /><Relationship Id="rId7" Type="http://schemas.openxmlformats.org/officeDocument/2006/relationships/image" Target="../media/image21.png" /><Relationship Id="rId2" Type="http://schemas.openxmlformats.org/officeDocument/2006/relationships/image" Target="../media/image18.png" /><Relationship Id="rId1" Type="http://schemas.openxmlformats.org/officeDocument/2006/relationships/slideLayout" Target="../slideLayouts/slideLayout2.xml" /><Relationship Id="rId6" Type="http://schemas.microsoft.com/office/2007/relationships/hdphoto" Target="../media/hdphoto3.wdp" /><Relationship Id="rId5" Type="http://schemas.openxmlformats.org/officeDocument/2006/relationships/image" Target="../media/image20.png" /><Relationship Id="rId10" Type="http://schemas.openxmlformats.org/officeDocument/2006/relationships/image" Target="../media/image23.jpeg" /><Relationship Id="rId4" Type="http://schemas.microsoft.com/office/2007/relationships/hdphoto" Target="../media/hdphoto2.wdp" /><Relationship Id="rId9" Type="http://schemas.openxmlformats.org/officeDocument/2006/relationships/image" Target="../media/image22.jpeg" /></Relationships>
</file>

<file path=ppt/slides/_rels/slide6.xml.rels><?xml version="1.0" encoding="UTF-8" standalone="yes"?>
<Relationships xmlns="http://schemas.openxmlformats.org/package/2006/relationships"><Relationship Id="rId3" Type="http://schemas.openxmlformats.org/officeDocument/2006/relationships/image" Target="../media/image25.png" /><Relationship Id="rId7" Type="http://schemas.openxmlformats.org/officeDocument/2006/relationships/image" Target="../media/image18.png" /><Relationship Id="rId2" Type="http://schemas.openxmlformats.org/officeDocument/2006/relationships/image" Target="../media/image24.png" /><Relationship Id="rId1" Type="http://schemas.openxmlformats.org/officeDocument/2006/relationships/slideLayout" Target="../slideLayouts/slideLayout1.xml" /><Relationship Id="rId6" Type="http://schemas.openxmlformats.org/officeDocument/2006/relationships/image" Target="../media/image28.png" /><Relationship Id="rId5" Type="http://schemas.openxmlformats.org/officeDocument/2006/relationships/image" Target="../media/image27.png" /><Relationship Id="rId4" Type="http://schemas.openxmlformats.org/officeDocument/2006/relationships/image" Target="../media/image26.png" /></Relationships>
</file>

<file path=ppt/slides/_rels/slide7.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image" Target="../media/image18.png" /><Relationship Id="rId1" Type="http://schemas.openxmlformats.org/officeDocument/2006/relationships/slideLayout" Target="../slideLayouts/slideLayout2.xml" /><Relationship Id="rId5" Type="http://schemas.openxmlformats.org/officeDocument/2006/relationships/image" Target="../media/image31.jpeg" /><Relationship Id="rId4" Type="http://schemas.openxmlformats.org/officeDocument/2006/relationships/image" Target="../media/image30.png" /></Relationships>
</file>

<file path=ppt/slides/_rels/slide8.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image" Target="../media/image18.png" /><Relationship Id="rId1" Type="http://schemas.openxmlformats.org/officeDocument/2006/relationships/slideLayout" Target="../slideLayouts/slideLayout2.xml" /><Relationship Id="rId5" Type="http://schemas.openxmlformats.org/officeDocument/2006/relationships/image" Target="../media/image34.png" /><Relationship Id="rId4" Type="http://schemas.openxmlformats.org/officeDocument/2006/relationships/image" Target="../media/image33.jpeg" /></Relationships>
</file>

<file path=ppt/slides/_rels/slide9.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18.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A955A52-1098-463B-B48D-A28F0B1B4C5D}"/>
              </a:ext>
            </a:extLst>
          </p:cNvPr>
          <p:cNvSpPr/>
          <p:nvPr/>
        </p:nvSpPr>
        <p:spPr>
          <a:xfrm>
            <a:off x="301437" y="156411"/>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panose="020B0400000000000000" pitchFamily="50" charset="-128"/>
                <a:ea typeface="游ゴシック" panose="020B0400000000000000" pitchFamily="50" charset="-128"/>
              </a:rPr>
              <a:t>　</a:t>
            </a:r>
          </a:p>
        </p:txBody>
      </p:sp>
      <p:grpSp>
        <p:nvGrpSpPr>
          <p:cNvPr id="53" name="グループ化 52">
            <a:extLst>
              <a:ext uri="{FF2B5EF4-FFF2-40B4-BE49-F238E27FC236}">
                <a16:creationId xmlns:a16="http://schemas.microsoft.com/office/drawing/2014/main" id="{A7AA4C21-EAA9-4580-BC52-67C858C64B1A}"/>
              </a:ext>
            </a:extLst>
          </p:cNvPr>
          <p:cNvGrpSpPr/>
          <p:nvPr/>
        </p:nvGrpSpPr>
        <p:grpSpPr>
          <a:xfrm>
            <a:off x="2831950" y="2456196"/>
            <a:ext cx="2279949" cy="1656857"/>
            <a:chOff x="2836057" y="2282823"/>
            <a:chExt cx="2279949" cy="1656857"/>
          </a:xfrm>
        </p:grpSpPr>
        <p:pic>
          <p:nvPicPr>
            <p:cNvPr id="17" name="図 16" descr="テキスト&#10;&#10;自動的に生成された説明">
              <a:extLst>
                <a:ext uri="{FF2B5EF4-FFF2-40B4-BE49-F238E27FC236}">
                  <a16:creationId xmlns:a16="http://schemas.microsoft.com/office/drawing/2014/main" id="{FBCCFE6F-61F2-4490-AB8A-F97C632A4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0164" y="3114093"/>
              <a:ext cx="2271735" cy="825587"/>
            </a:xfrm>
            <a:prstGeom prst="rect">
              <a:avLst/>
            </a:prstGeom>
          </p:spPr>
        </p:pic>
        <p:pic>
          <p:nvPicPr>
            <p:cNvPr id="40" name="図 39">
              <a:extLst>
                <a:ext uri="{FF2B5EF4-FFF2-40B4-BE49-F238E27FC236}">
                  <a16:creationId xmlns:a16="http://schemas.microsoft.com/office/drawing/2014/main" id="{05778BC1-7AE8-4C03-A617-5FAF7833A41A}"/>
                </a:ext>
              </a:extLst>
            </p:cNvPr>
            <p:cNvPicPr>
              <a:picLocks noChangeAspect="1"/>
            </p:cNvPicPr>
            <p:nvPr/>
          </p:nvPicPr>
          <p:blipFill>
            <a:blip r:embed="rId3"/>
            <a:stretch>
              <a:fillRect/>
            </a:stretch>
          </p:blipFill>
          <p:spPr>
            <a:xfrm>
              <a:off x="2836057" y="2282823"/>
              <a:ext cx="2279949" cy="446443"/>
            </a:xfrm>
            <a:prstGeom prst="rect">
              <a:avLst/>
            </a:prstGeom>
          </p:spPr>
        </p:pic>
        <p:cxnSp>
          <p:nvCxnSpPr>
            <p:cNvPr id="45" name="直線コネクタ 44">
              <a:extLst>
                <a:ext uri="{FF2B5EF4-FFF2-40B4-BE49-F238E27FC236}">
                  <a16:creationId xmlns:a16="http://schemas.microsoft.com/office/drawing/2014/main" id="{7378FA56-F353-4606-B58F-8B1DECDCEB72}"/>
                </a:ext>
              </a:extLst>
            </p:cNvPr>
            <p:cNvCxnSpPr>
              <a:cxnSpLocks/>
            </p:cNvCxnSpPr>
            <p:nvPr/>
          </p:nvCxnSpPr>
          <p:spPr>
            <a:xfrm>
              <a:off x="2876554" y="2700391"/>
              <a:ext cx="219895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1" name="正方形/長方形 50">
            <a:extLst>
              <a:ext uri="{FF2B5EF4-FFF2-40B4-BE49-F238E27FC236}">
                <a16:creationId xmlns:a16="http://schemas.microsoft.com/office/drawing/2014/main" id="{E9CD9B38-C8EC-47FD-939D-470E7EB4F870}"/>
              </a:ext>
            </a:extLst>
          </p:cNvPr>
          <p:cNvSpPr/>
          <p:nvPr/>
        </p:nvSpPr>
        <p:spPr>
          <a:xfrm>
            <a:off x="2209724" y="1999648"/>
            <a:ext cx="3524402" cy="2858703"/>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88310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A40D9D21-5757-4D90-8932-0440EC67B6C5}"/>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97278" y="167502"/>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Medium" panose="020B0500000000000000" pitchFamily="50" charset="-128"/>
                <a:ea typeface="游ゴシック Medium" panose="020B0500000000000000" pitchFamily="50" charset="-128"/>
              </a:rPr>
              <a:t>　</a:t>
            </a:r>
          </a:p>
        </p:txBody>
      </p:sp>
      <p:sp>
        <p:nvSpPr>
          <p:cNvPr id="5" name="テキスト ボックス 4"/>
          <p:cNvSpPr txBox="1"/>
          <p:nvPr/>
        </p:nvSpPr>
        <p:spPr>
          <a:xfrm>
            <a:off x="2076099" y="403211"/>
            <a:ext cx="2622884" cy="369332"/>
          </a:xfrm>
          <a:prstGeom prst="rect">
            <a:avLst/>
          </a:prstGeom>
          <a:noFill/>
        </p:spPr>
        <p:txBody>
          <a:bodyPr wrap="square" rtlCol="0">
            <a:spAutoFit/>
          </a:bodyPr>
          <a:lstStyle/>
          <a:p>
            <a:r>
              <a:rPr lang="ja-JP" altLang="en-US" dirty="0">
                <a:solidFill>
                  <a:schemeClr val="bg1"/>
                </a:solidFill>
                <a:latin typeface="Yu Gothic Medium" panose="020B0500000000000000" pitchFamily="50" charset="-128"/>
                <a:ea typeface="Yu Gothic Medium" panose="020B0500000000000000" pitchFamily="50" charset="-128"/>
              </a:rPr>
              <a:t>脱毛</a:t>
            </a:r>
            <a:r>
              <a:rPr kumimoji="1" lang="ja-JP" altLang="en-US" dirty="0">
                <a:solidFill>
                  <a:schemeClr val="bg1"/>
                </a:solidFill>
                <a:latin typeface="Yu Gothic Medium" panose="020B0500000000000000" pitchFamily="50" charset="-128"/>
                <a:ea typeface="Yu Gothic Medium" panose="020B0500000000000000" pitchFamily="50" charset="-128"/>
              </a:rPr>
              <a:t>メニュー</a:t>
            </a:r>
            <a:endParaRPr kumimoji="1" lang="en-US" altLang="ja-JP" dirty="0">
              <a:solidFill>
                <a:schemeClr val="bg1"/>
              </a:solidFill>
              <a:latin typeface="Yu Gothic Medium" panose="020B0500000000000000" pitchFamily="50" charset="-128"/>
              <a:ea typeface="Yu Gothic Medium" panose="020B0500000000000000" pitchFamily="50" charset="-128"/>
            </a:endParaRPr>
          </a:p>
        </p:txBody>
      </p:sp>
      <p:sp>
        <p:nvSpPr>
          <p:cNvPr id="6" name="テキスト ボックス 5"/>
          <p:cNvSpPr txBox="1"/>
          <p:nvPr/>
        </p:nvSpPr>
        <p:spPr>
          <a:xfrm>
            <a:off x="3983584" y="497979"/>
            <a:ext cx="3539989" cy="261610"/>
          </a:xfrm>
          <a:prstGeom prst="rect">
            <a:avLst/>
          </a:prstGeom>
          <a:noFill/>
        </p:spPr>
        <p:txBody>
          <a:bodyPr wrap="square" rtlCol="0">
            <a:spAutoFit/>
          </a:bodyPr>
          <a:lstStyle>
            <a:defPPr>
              <a:defRPr lang="ja-JP"/>
            </a:defPPr>
            <a:lvl1pPr algn="r">
              <a:defRPr sz="105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US" altLang="ja-JP" dirty="0"/>
              <a:t>LAGUNA NIGUEL </a:t>
            </a:r>
            <a:r>
              <a:rPr lang="en-US" altLang="ja-JP"/>
              <a:t>PHOTOEPILATION</a:t>
            </a:r>
            <a:r>
              <a:rPr lang="ja-JP" altLang="en-US"/>
              <a:t> </a:t>
            </a:r>
            <a:r>
              <a:rPr lang="en-US" altLang="ja-JP" dirty="0"/>
              <a:t> </a:t>
            </a:r>
            <a:r>
              <a:rPr lang="en-US" altLang="ja-JP"/>
              <a:t>Menu</a:t>
            </a:r>
            <a:r>
              <a:rPr lang="ja-JP" altLang="en-US"/>
              <a:t> </a:t>
            </a:r>
            <a:endParaRPr lang="en-US" altLang="ja-JP" dirty="0"/>
          </a:p>
        </p:txBody>
      </p:sp>
      <p:sp>
        <p:nvSpPr>
          <p:cNvPr id="42" name="正方形/長方形 41"/>
          <p:cNvSpPr/>
          <p:nvPr/>
        </p:nvSpPr>
        <p:spPr>
          <a:xfrm>
            <a:off x="513978" y="5401260"/>
            <a:ext cx="3248451" cy="1299395"/>
          </a:xfrm>
          <a:prstGeom prst="rect">
            <a:avLst/>
          </a:prstGeom>
        </p:spPr>
        <p:txBody>
          <a:bodyPr wrap="square">
            <a:spAutoFit/>
          </a:bodyPr>
          <a:lstStyle/>
          <a:p>
            <a:pPr>
              <a:lnSpc>
                <a:spcPct val="120000"/>
              </a:lnSpc>
            </a:pPr>
            <a:r>
              <a:rPr lang="ja-JP" altLang="ja-JP" sz="1100" dirty="0">
                <a:solidFill>
                  <a:srgbClr val="493C39"/>
                </a:solidFill>
                <a:latin typeface="游ゴシック Medium" panose="020B0500000000000000" pitchFamily="50" charset="-128"/>
                <a:ea typeface="游ゴシック Medium" panose="020B0500000000000000" pitchFamily="50" charset="-128"/>
              </a:rPr>
              <a:t>光の性質を利用し、毛包に</a:t>
            </a:r>
            <a:r>
              <a:rPr lang="ja-JP" altLang="en-US" sz="1100" dirty="0">
                <a:solidFill>
                  <a:srgbClr val="493C39"/>
                </a:solidFill>
                <a:latin typeface="游ゴシック Medium" panose="020B0500000000000000" pitchFamily="50" charset="-128"/>
                <a:ea typeface="游ゴシック Medium" panose="020B0500000000000000" pitchFamily="50" charset="-128"/>
              </a:rPr>
              <a:t>熱</a:t>
            </a:r>
            <a:r>
              <a:rPr lang="ja-JP" altLang="ja-JP" sz="1100" dirty="0">
                <a:solidFill>
                  <a:srgbClr val="493C39"/>
                </a:solidFill>
                <a:latin typeface="游ゴシック Medium" panose="020B0500000000000000" pitchFamily="50" charset="-128"/>
                <a:ea typeface="游ゴシック Medium" panose="020B0500000000000000" pitchFamily="50" charset="-128"/>
              </a:rPr>
              <a:t>を与える</a:t>
            </a:r>
            <a:r>
              <a:rPr lang="ja-JP" altLang="en-US" sz="1100" dirty="0">
                <a:solidFill>
                  <a:srgbClr val="493C39"/>
                </a:solidFill>
                <a:latin typeface="游ゴシック Medium" panose="020B0500000000000000" pitchFamily="50" charset="-128"/>
                <a:ea typeface="游ゴシック Medium" panose="020B0500000000000000" pitchFamily="50" charset="-128"/>
              </a:rPr>
              <a:t>最新の美容脱毛</a:t>
            </a:r>
            <a:r>
              <a:rPr lang="ja-JP" altLang="ja-JP" sz="1100" dirty="0">
                <a:solidFill>
                  <a:srgbClr val="493C39"/>
                </a:solidFill>
                <a:latin typeface="游ゴシック Medium" panose="020B0500000000000000" pitchFamily="50" charset="-128"/>
                <a:ea typeface="游ゴシック Medium" panose="020B0500000000000000" pitchFamily="50" charset="-128"/>
              </a:rPr>
              <a:t>方法で</a:t>
            </a:r>
            <a:r>
              <a:rPr lang="ja-JP" altLang="en-US" sz="1100" dirty="0">
                <a:solidFill>
                  <a:srgbClr val="493C39"/>
                </a:solidFill>
                <a:latin typeface="游ゴシック Medium" panose="020B0500000000000000" pitchFamily="50" charset="-128"/>
                <a:ea typeface="游ゴシック Medium" panose="020B0500000000000000" pitchFamily="50" charset="-128"/>
              </a:rPr>
              <a:t>す</a:t>
            </a:r>
            <a:r>
              <a:rPr lang="ja-JP" altLang="ja-JP" sz="1100" dirty="0">
                <a:solidFill>
                  <a:srgbClr val="493C39"/>
                </a:solidFill>
                <a:latin typeface="游ゴシック Medium" panose="020B0500000000000000" pitchFamily="50" charset="-128"/>
                <a:ea typeface="游ゴシック Medium" panose="020B0500000000000000" pitchFamily="50" charset="-128"/>
              </a:rPr>
              <a:t>。毛包に熱が蓄積される事で、毛を作り出す「バルジ領域」という部分がダメージを受け、新しい毛を生えにくくします。</a:t>
            </a:r>
            <a:endParaRPr lang="en-US" altLang="ja-JP" sz="1100" dirty="0">
              <a:solidFill>
                <a:srgbClr val="493C39"/>
              </a:solidFill>
              <a:latin typeface="游ゴシック Medium" panose="020B0500000000000000" pitchFamily="50" charset="-128"/>
              <a:ea typeface="游ゴシック Medium" panose="020B0500000000000000" pitchFamily="50" charset="-128"/>
            </a:endParaRPr>
          </a:p>
          <a:p>
            <a:pPr>
              <a:lnSpc>
                <a:spcPct val="120000"/>
              </a:lnSpc>
            </a:pPr>
            <a:r>
              <a:rPr lang="ja-JP" altLang="en-US" sz="1100" dirty="0">
                <a:solidFill>
                  <a:srgbClr val="493C39"/>
                </a:solidFill>
                <a:latin typeface="游ゴシック Medium" panose="020B0500000000000000" pitchFamily="50" charset="-128"/>
                <a:ea typeface="游ゴシック Medium" panose="020B0500000000000000" pitchFamily="50" charset="-128"/>
              </a:rPr>
              <a:t>介護脱毛・キッズ脱毛・メンズ脱毛 にも使われています。</a:t>
            </a:r>
            <a:endParaRPr lang="en-US" altLang="ja-JP" sz="1100" dirty="0">
              <a:solidFill>
                <a:srgbClr val="493C39"/>
              </a:solidFill>
              <a:latin typeface="游ゴシック Medium" panose="020B0500000000000000" pitchFamily="50" charset="-128"/>
              <a:ea typeface="游ゴシック Medium" panose="020B0500000000000000" pitchFamily="50" charset="-128"/>
            </a:endParaRPr>
          </a:p>
        </p:txBody>
      </p:sp>
      <p:pic>
        <p:nvPicPr>
          <p:cNvPr id="3" name="図 2" descr="テキスト&#10;&#10;自動的に生成された説明">
            <a:extLst>
              <a:ext uri="{FF2B5EF4-FFF2-40B4-BE49-F238E27FC236}">
                <a16:creationId xmlns:a16="http://schemas.microsoft.com/office/drawing/2014/main" id="{D44E4FCC-A9FC-4702-A7A3-94D33EA49B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pic>
        <p:nvPicPr>
          <p:cNvPr id="2" name="図 1"/>
          <p:cNvPicPr>
            <a:picLocks noChangeAspect="1"/>
          </p:cNvPicPr>
          <p:nvPr/>
        </p:nvPicPr>
        <p:blipFill rotWithShape="1">
          <a:blip r:embed="rId3"/>
          <a:srcRect l="23039" t="-1" r="2487" b="46379"/>
          <a:stretch/>
        </p:blipFill>
        <p:spPr>
          <a:xfrm>
            <a:off x="524946" y="2132466"/>
            <a:ext cx="2638985" cy="1260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5" name="テキスト ボックス 14">
            <a:extLst>
              <a:ext uri="{FF2B5EF4-FFF2-40B4-BE49-F238E27FC236}">
                <a16:creationId xmlns:a16="http://schemas.microsoft.com/office/drawing/2014/main" id="{6C085EB2-AD97-432F-A1BE-5FF8F4EDF736}"/>
              </a:ext>
            </a:extLst>
          </p:cNvPr>
          <p:cNvSpPr txBox="1"/>
          <p:nvPr/>
        </p:nvSpPr>
        <p:spPr>
          <a:xfrm>
            <a:off x="511938" y="1102162"/>
            <a:ext cx="6926876" cy="440769"/>
          </a:xfrm>
          <a:prstGeom prst="snip2DiagRect">
            <a:avLst/>
          </a:prstGeom>
          <a:solidFill>
            <a:srgbClr val="E6DFE1"/>
          </a:solidFill>
        </p:spPr>
        <p:txBody>
          <a:bodyPr wrap="square">
            <a:spAutoFit/>
          </a:bodyPr>
          <a:lstStyle/>
          <a:p>
            <a:pPr lvl="0" algn="ctr">
              <a:defRPr/>
            </a:pPr>
            <a:r>
              <a:rPr lang="ja-JP" altLang="en-US" sz="1800" dirty="0">
                <a:solidFill>
                  <a:schemeClr val="dk1"/>
                </a:solidFill>
                <a:latin typeface="游ゴシック" panose="020B0400000000000000" pitchFamily="50" charset="-128"/>
                <a:ea typeface="游ゴシック" panose="020B0400000000000000" pitchFamily="50" charset="-128"/>
              </a:rPr>
              <a:t>お客様の毛質に合わせ、最適な脱毛スタイルをご提案</a:t>
            </a:r>
            <a:r>
              <a:rPr lang="ja-JP" altLang="ja-JP" sz="1800" dirty="0">
                <a:solidFill>
                  <a:schemeClr val="dk1"/>
                </a:solidFill>
                <a:latin typeface="游ゴシック" panose="020B0400000000000000" pitchFamily="50" charset="-128"/>
                <a:ea typeface="游ゴシック" panose="020B0400000000000000" pitchFamily="50" charset="-128"/>
              </a:rPr>
              <a:t>致します。</a:t>
            </a:r>
          </a:p>
        </p:txBody>
      </p:sp>
      <p:grpSp>
        <p:nvGrpSpPr>
          <p:cNvPr id="25" name="グループ化 24">
            <a:extLst>
              <a:ext uri="{FF2B5EF4-FFF2-40B4-BE49-F238E27FC236}">
                <a16:creationId xmlns:a16="http://schemas.microsoft.com/office/drawing/2014/main" id="{6A518724-FA31-43D6-AAC3-A64735D65C27}"/>
              </a:ext>
            </a:extLst>
          </p:cNvPr>
          <p:cNvGrpSpPr/>
          <p:nvPr/>
        </p:nvGrpSpPr>
        <p:grpSpPr>
          <a:xfrm>
            <a:off x="513978" y="3584419"/>
            <a:ext cx="3373689" cy="1286748"/>
            <a:chOff x="577458" y="3550551"/>
            <a:chExt cx="3373689" cy="1286748"/>
          </a:xfrm>
        </p:grpSpPr>
        <p:grpSp>
          <p:nvGrpSpPr>
            <p:cNvPr id="23" name="グループ化 22">
              <a:extLst>
                <a:ext uri="{FF2B5EF4-FFF2-40B4-BE49-F238E27FC236}">
                  <a16:creationId xmlns:a16="http://schemas.microsoft.com/office/drawing/2014/main" id="{02BE1D53-B37D-498B-B522-91765ADA1735}"/>
                </a:ext>
              </a:extLst>
            </p:cNvPr>
            <p:cNvGrpSpPr/>
            <p:nvPr/>
          </p:nvGrpSpPr>
          <p:grpSpPr>
            <a:xfrm>
              <a:off x="582262" y="3550551"/>
              <a:ext cx="3033568" cy="338554"/>
              <a:chOff x="719861" y="4861379"/>
              <a:chExt cx="3033568" cy="338554"/>
            </a:xfrm>
          </p:grpSpPr>
          <p:sp>
            <p:nvSpPr>
              <p:cNvPr id="96" name="正方形/長方形 95">
                <a:extLst>
                  <a:ext uri="{FF2B5EF4-FFF2-40B4-BE49-F238E27FC236}">
                    <a16:creationId xmlns:a16="http://schemas.microsoft.com/office/drawing/2014/main" id="{F7819040-043B-4607-AE5A-A78656F43FDF}"/>
                  </a:ext>
                </a:extLst>
              </p:cNvPr>
              <p:cNvSpPr/>
              <p:nvPr/>
            </p:nvSpPr>
            <p:spPr>
              <a:xfrm>
                <a:off x="801494" y="5021954"/>
                <a:ext cx="2951935" cy="111764"/>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359C903F-A175-41FD-8D84-810A17191B60}"/>
                  </a:ext>
                </a:extLst>
              </p:cNvPr>
              <p:cNvSpPr txBox="1"/>
              <p:nvPr/>
            </p:nvSpPr>
            <p:spPr>
              <a:xfrm>
                <a:off x="825535" y="4861379"/>
                <a:ext cx="244957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rgbClr val="493C39"/>
                    </a:solidFill>
                    <a:latin typeface="游ゴシック Medium" panose="020B0500000000000000" pitchFamily="50" charset="-128"/>
                    <a:ea typeface="游ゴシック Medium" panose="020B0500000000000000" pitchFamily="50" charset="-128"/>
                  </a:rPr>
                  <a:t>最短６ヶ月で脱毛完了</a:t>
                </a:r>
              </a:p>
            </p:txBody>
          </p:sp>
          <p:sp>
            <p:nvSpPr>
              <p:cNvPr id="98" name="グラフィックス 26" descr="トランプのダイヤ">
                <a:extLst>
                  <a:ext uri="{FF2B5EF4-FFF2-40B4-BE49-F238E27FC236}">
                    <a16:creationId xmlns:a16="http://schemas.microsoft.com/office/drawing/2014/main" id="{5CF3BE0E-E141-45F7-833E-2CF7BDBA152B}"/>
                  </a:ext>
                </a:extLst>
              </p:cNvPr>
              <p:cNvSpPr>
                <a:spLocks noChangeAspect="1"/>
              </p:cNvSpPr>
              <p:nvPr/>
            </p:nvSpPr>
            <p:spPr>
              <a:xfrm flipV="1">
                <a:off x="719861" y="4933480"/>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grpSp>
          <p:nvGrpSpPr>
            <p:cNvPr id="59" name="グループ化 58">
              <a:extLst>
                <a:ext uri="{FF2B5EF4-FFF2-40B4-BE49-F238E27FC236}">
                  <a16:creationId xmlns:a16="http://schemas.microsoft.com/office/drawing/2014/main" id="{5B8B3951-F036-4659-B004-F068EB9DF800}"/>
                </a:ext>
              </a:extLst>
            </p:cNvPr>
            <p:cNvGrpSpPr/>
            <p:nvPr/>
          </p:nvGrpSpPr>
          <p:grpSpPr>
            <a:xfrm>
              <a:off x="581796" y="4498745"/>
              <a:ext cx="3369351" cy="338554"/>
              <a:chOff x="719861" y="4861379"/>
              <a:chExt cx="3369351" cy="338554"/>
            </a:xfrm>
          </p:grpSpPr>
          <p:sp>
            <p:nvSpPr>
              <p:cNvPr id="65" name="正方形/長方形 64">
                <a:extLst>
                  <a:ext uri="{FF2B5EF4-FFF2-40B4-BE49-F238E27FC236}">
                    <a16:creationId xmlns:a16="http://schemas.microsoft.com/office/drawing/2014/main" id="{1062776E-54FA-480A-99A1-77130B5C0373}"/>
                  </a:ext>
                </a:extLst>
              </p:cNvPr>
              <p:cNvSpPr/>
              <p:nvPr/>
            </p:nvSpPr>
            <p:spPr>
              <a:xfrm>
                <a:off x="801494" y="5021954"/>
                <a:ext cx="2951935" cy="111764"/>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013EDF56-DF90-454C-8BAD-43D542EBD806}"/>
                  </a:ext>
                </a:extLst>
              </p:cNvPr>
              <p:cNvSpPr txBox="1"/>
              <p:nvPr/>
            </p:nvSpPr>
            <p:spPr>
              <a:xfrm>
                <a:off x="825535" y="4861379"/>
                <a:ext cx="3263677"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rgbClr val="493C39"/>
                    </a:solidFill>
                    <a:latin typeface="游ゴシック Medium" panose="020B0500000000000000" pitchFamily="50" charset="-128"/>
                    <a:ea typeface="游ゴシック Medium" panose="020B0500000000000000" pitchFamily="50" charset="-128"/>
                  </a:rPr>
                  <a:t>毛質・ほくろ・肌質を選ばない</a:t>
                </a:r>
                <a:endParaRPr lang="en-US" altLang="ja-JP" sz="1600" dirty="0">
                  <a:solidFill>
                    <a:srgbClr val="493C39"/>
                  </a:solidFill>
                  <a:latin typeface="游ゴシック Medium" panose="020B0500000000000000" pitchFamily="50" charset="-128"/>
                  <a:ea typeface="游ゴシック Medium" panose="020B0500000000000000" pitchFamily="50" charset="-128"/>
                </a:endParaRPr>
              </a:p>
            </p:txBody>
          </p:sp>
          <p:sp>
            <p:nvSpPr>
              <p:cNvPr id="68" name="グラフィックス 26" descr="トランプのダイヤ">
                <a:extLst>
                  <a:ext uri="{FF2B5EF4-FFF2-40B4-BE49-F238E27FC236}">
                    <a16:creationId xmlns:a16="http://schemas.microsoft.com/office/drawing/2014/main" id="{280F2088-F589-4E45-861F-106328D31C0D}"/>
                  </a:ext>
                </a:extLst>
              </p:cNvPr>
              <p:cNvSpPr>
                <a:spLocks noChangeAspect="1"/>
              </p:cNvSpPr>
              <p:nvPr/>
            </p:nvSpPr>
            <p:spPr>
              <a:xfrm flipV="1">
                <a:off x="719861" y="4933480"/>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grpSp>
          <p:nvGrpSpPr>
            <p:cNvPr id="69" name="グループ化 68">
              <a:extLst>
                <a:ext uri="{FF2B5EF4-FFF2-40B4-BE49-F238E27FC236}">
                  <a16:creationId xmlns:a16="http://schemas.microsoft.com/office/drawing/2014/main" id="{DA35BBE9-CB7B-4C16-BFDB-1289ED36D515}"/>
                </a:ext>
              </a:extLst>
            </p:cNvPr>
            <p:cNvGrpSpPr/>
            <p:nvPr/>
          </p:nvGrpSpPr>
          <p:grpSpPr>
            <a:xfrm>
              <a:off x="577458" y="4024648"/>
              <a:ext cx="3033568" cy="338554"/>
              <a:chOff x="719861" y="4861379"/>
              <a:chExt cx="3033568" cy="338554"/>
            </a:xfrm>
          </p:grpSpPr>
          <p:sp>
            <p:nvSpPr>
              <p:cNvPr id="71" name="正方形/長方形 70">
                <a:extLst>
                  <a:ext uri="{FF2B5EF4-FFF2-40B4-BE49-F238E27FC236}">
                    <a16:creationId xmlns:a16="http://schemas.microsoft.com/office/drawing/2014/main" id="{3991D026-77F3-40A3-8643-2A209EF78592}"/>
                  </a:ext>
                </a:extLst>
              </p:cNvPr>
              <p:cNvSpPr/>
              <p:nvPr/>
            </p:nvSpPr>
            <p:spPr>
              <a:xfrm>
                <a:off x="801494" y="5021954"/>
                <a:ext cx="2951935" cy="111764"/>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845CB7D2-F16B-4386-A070-5F0C81FDAAB2}"/>
                  </a:ext>
                </a:extLst>
              </p:cNvPr>
              <p:cNvSpPr txBox="1"/>
              <p:nvPr/>
            </p:nvSpPr>
            <p:spPr>
              <a:xfrm>
                <a:off x="825535" y="4861379"/>
                <a:ext cx="244957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rgbClr val="493C39"/>
                    </a:solidFill>
                    <a:latin typeface="游ゴシック Medium" panose="020B0500000000000000" pitchFamily="50" charset="-128"/>
                    <a:ea typeface="游ゴシック Medium" panose="020B0500000000000000" pitchFamily="50" charset="-128"/>
                  </a:rPr>
                  <a:t>痛み・熱さを大幅に軽減</a:t>
                </a:r>
                <a:endParaRPr lang="en-US" altLang="ja-JP" sz="1600" dirty="0">
                  <a:solidFill>
                    <a:srgbClr val="493C39"/>
                  </a:solidFill>
                  <a:latin typeface="游ゴシック Medium" panose="020B0500000000000000" pitchFamily="50" charset="-128"/>
                  <a:ea typeface="游ゴシック Medium" panose="020B0500000000000000" pitchFamily="50" charset="-128"/>
                </a:endParaRPr>
              </a:p>
            </p:txBody>
          </p:sp>
          <p:sp>
            <p:nvSpPr>
              <p:cNvPr id="73" name="グラフィックス 26" descr="トランプのダイヤ">
                <a:extLst>
                  <a:ext uri="{FF2B5EF4-FFF2-40B4-BE49-F238E27FC236}">
                    <a16:creationId xmlns:a16="http://schemas.microsoft.com/office/drawing/2014/main" id="{32EE1429-071E-44C8-AC7B-B378E418520B}"/>
                  </a:ext>
                </a:extLst>
              </p:cNvPr>
              <p:cNvSpPr>
                <a:spLocks noChangeAspect="1"/>
              </p:cNvSpPr>
              <p:nvPr/>
            </p:nvSpPr>
            <p:spPr>
              <a:xfrm flipV="1">
                <a:off x="719861" y="4933480"/>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grpSp>
      <p:sp>
        <p:nvSpPr>
          <p:cNvPr id="9" name="正方形/長方形 8">
            <a:extLst>
              <a:ext uri="{FF2B5EF4-FFF2-40B4-BE49-F238E27FC236}">
                <a16:creationId xmlns:a16="http://schemas.microsoft.com/office/drawing/2014/main" id="{817CD169-390D-4B5D-B64A-13D0BB992864}"/>
              </a:ext>
            </a:extLst>
          </p:cNvPr>
          <p:cNvSpPr/>
          <p:nvPr/>
        </p:nvSpPr>
        <p:spPr>
          <a:xfrm>
            <a:off x="4248813" y="5401260"/>
            <a:ext cx="3033568" cy="1096262"/>
          </a:xfrm>
          <a:prstGeom prst="rect">
            <a:avLst/>
          </a:prstGeom>
        </p:spPr>
        <p:txBody>
          <a:bodyPr wrap="square">
            <a:spAutoFit/>
          </a:bodyPr>
          <a:lstStyle/>
          <a:p>
            <a:pPr>
              <a:lnSpc>
                <a:spcPct val="120000"/>
              </a:lnSpc>
            </a:pPr>
            <a:r>
              <a:rPr lang="ja-JP" altLang="en-US" sz="1100" dirty="0">
                <a:solidFill>
                  <a:srgbClr val="493C39"/>
                </a:solidFill>
                <a:latin typeface="游ゴシック Medium" panose="020B0500000000000000" pitchFamily="50" charset="-128"/>
                <a:ea typeface="游ゴシック Medium" panose="020B0500000000000000" pitchFamily="50" charset="-128"/>
              </a:rPr>
              <a:t>肌に光を当てて毛根に直接アプローチする脱毛方法で、多くのサロンで採用されています。確かな実績による安心感から高級エステサロンでも定評があり 、最新のマシンにも引けを取らない人気を誇るメーカーです。</a:t>
            </a:r>
            <a:endParaRPr lang="en-US" altLang="ja-JP" sz="1100" dirty="0">
              <a:solidFill>
                <a:srgbClr val="493C39"/>
              </a:solidFill>
              <a:latin typeface="游ゴシック Medium" panose="020B0500000000000000" pitchFamily="50" charset="-128"/>
              <a:ea typeface="游ゴシック Medium" panose="020B0500000000000000" pitchFamily="50" charset="-128"/>
            </a:endParaRPr>
          </a:p>
        </p:txBody>
      </p:sp>
      <p:sp>
        <p:nvSpPr>
          <p:cNvPr id="70" name="テキスト ボックス 69">
            <a:extLst>
              <a:ext uri="{FF2B5EF4-FFF2-40B4-BE49-F238E27FC236}">
                <a16:creationId xmlns:a16="http://schemas.microsoft.com/office/drawing/2014/main" id="{E1E31CF8-029E-48C1-A0E5-727FF45C29DB}"/>
              </a:ext>
            </a:extLst>
          </p:cNvPr>
          <p:cNvSpPr txBox="1"/>
          <p:nvPr/>
        </p:nvSpPr>
        <p:spPr>
          <a:xfrm>
            <a:off x="430242" y="1787190"/>
            <a:ext cx="2638985" cy="400110"/>
          </a:xfrm>
          <a:prstGeom prst="rect">
            <a:avLst/>
          </a:prstGeom>
          <a:noFill/>
        </p:spPr>
        <p:txBody>
          <a:bodyPr wrap="square">
            <a:spAutoFit/>
          </a:bodyPr>
          <a:lstStyle/>
          <a:p>
            <a:r>
              <a:rPr lang="en-US" altLang="ja-JP" sz="2000" b="1" spc="600" dirty="0">
                <a:latin typeface="Calibri" panose="020F0502020204030204" pitchFamily="34" charset="0"/>
                <a:ea typeface="Yu Gothic Medium" panose="020B0500000000000000" pitchFamily="50" charset="-128"/>
                <a:cs typeface="Calibri" panose="020F0502020204030204" pitchFamily="34" charset="0"/>
              </a:rPr>
              <a:t>LUMIX-A9</a:t>
            </a:r>
            <a:endParaRPr lang="ja-JP" altLang="en-US" sz="2000" b="1" spc="600" dirty="0">
              <a:latin typeface="Calibri" panose="020F0502020204030204" pitchFamily="34" charset="0"/>
              <a:cs typeface="Calibri" panose="020F0502020204030204" pitchFamily="34" charset="0"/>
            </a:endParaRPr>
          </a:p>
        </p:txBody>
      </p:sp>
      <p:sp>
        <p:nvSpPr>
          <p:cNvPr id="50" name="テキスト ボックス 49">
            <a:extLst>
              <a:ext uri="{FF2B5EF4-FFF2-40B4-BE49-F238E27FC236}">
                <a16:creationId xmlns:a16="http://schemas.microsoft.com/office/drawing/2014/main" id="{A8506B8E-C790-46CD-8819-92B2A46E87E5}"/>
              </a:ext>
            </a:extLst>
          </p:cNvPr>
          <p:cNvSpPr txBox="1"/>
          <p:nvPr/>
        </p:nvSpPr>
        <p:spPr>
          <a:xfrm>
            <a:off x="4103734" y="1734884"/>
            <a:ext cx="2289313" cy="477500"/>
          </a:xfrm>
          <a:prstGeom prst="snip2DiagRect">
            <a:avLst/>
          </a:prstGeom>
          <a:noFill/>
        </p:spPr>
        <p:txBody>
          <a:bodyPr wrap="square">
            <a:spAutoFit/>
          </a:bodyPr>
          <a:lstStyle>
            <a:defPPr>
              <a:defRPr lang="ja-JP"/>
            </a:defPPr>
            <a:lvl1pPr algn="ctr">
              <a:defRPr sz="2000" spc="600">
                <a:solidFill>
                  <a:srgbClr val="493C39"/>
                </a:solidFill>
                <a:latin typeface="Calibri" panose="020F0502020204030204" pitchFamily="34" charset="0"/>
                <a:ea typeface="Yu Gothic Medium" panose="020B0500000000000000" pitchFamily="50" charset="-128"/>
                <a:cs typeface="Calibri" panose="020F0502020204030204" pitchFamily="34" charset="0"/>
              </a:defRPr>
            </a:lvl1pPr>
          </a:lstStyle>
          <a:p>
            <a:pPr algn="l"/>
            <a:r>
              <a:rPr lang="en-US" altLang="ja-JP" b="1" dirty="0">
                <a:solidFill>
                  <a:schemeClr val="tx1"/>
                </a:solidFill>
              </a:rPr>
              <a:t>Lino</a:t>
            </a:r>
            <a:endParaRPr lang="ja-JP" altLang="en-US" b="1" dirty="0">
              <a:solidFill>
                <a:schemeClr val="tx1"/>
              </a:solidFill>
            </a:endParaRPr>
          </a:p>
        </p:txBody>
      </p:sp>
      <p:grpSp>
        <p:nvGrpSpPr>
          <p:cNvPr id="18" name="グループ化 17">
            <a:extLst>
              <a:ext uri="{FF2B5EF4-FFF2-40B4-BE49-F238E27FC236}">
                <a16:creationId xmlns:a16="http://schemas.microsoft.com/office/drawing/2014/main" id="{C8511788-7878-4D3F-A9E3-28FFDAD95E85}"/>
              </a:ext>
            </a:extLst>
          </p:cNvPr>
          <p:cNvGrpSpPr/>
          <p:nvPr/>
        </p:nvGrpSpPr>
        <p:grpSpPr>
          <a:xfrm>
            <a:off x="513978" y="5078954"/>
            <a:ext cx="3111676" cy="276999"/>
            <a:chOff x="545671" y="5057125"/>
            <a:chExt cx="3111676" cy="276999"/>
          </a:xfrm>
        </p:grpSpPr>
        <p:sp>
          <p:nvSpPr>
            <p:cNvPr id="7" name="正方形/長方形 6">
              <a:extLst>
                <a:ext uri="{FF2B5EF4-FFF2-40B4-BE49-F238E27FC236}">
                  <a16:creationId xmlns:a16="http://schemas.microsoft.com/office/drawing/2014/main" id="{B535B62F-1906-4A53-9ACE-2AD7AA3254F4}"/>
                </a:ext>
              </a:extLst>
            </p:cNvPr>
            <p:cNvSpPr/>
            <p:nvPr/>
          </p:nvSpPr>
          <p:spPr>
            <a:xfrm>
              <a:off x="769158" y="5057125"/>
              <a:ext cx="2662764" cy="276999"/>
            </a:xfrm>
            <a:prstGeom prst="rect">
              <a:avLst/>
            </a:prstGeom>
          </p:spPr>
          <p:txBody>
            <a:bodyPr wrap="square">
              <a:spAutoFit/>
            </a:bodyPr>
            <a:lstStyle/>
            <a:p>
              <a:pPr algn="ctr"/>
              <a:r>
                <a:rPr lang="ja-JP" altLang="en-US" sz="1200" dirty="0">
                  <a:solidFill>
                    <a:srgbClr val="493C39"/>
                  </a:solidFill>
                  <a:latin typeface="游ゴシック Medium" panose="020B0500000000000000" pitchFamily="50" charset="-128"/>
                  <a:ea typeface="游ゴシック Medium" panose="020B0500000000000000" pitchFamily="50" charset="-128"/>
                </a:rPr>
                <a:t>最新の脱毛法 ＳＨＲ方式</a:t>
              </a:r>
              <a:endParaRPr lang="en-US" altLang="ja-JP" sz="1200" dirty="0">
                <a:solidFill>
                  <a:srgbClr val="493C39"/>
                </a:solidFill>
                <a:latin typeface="游ゴシック Medium" panose="020B0500000000000000" pitchFamily="50" charset="-128"/>
                <a:ea typeface="游ゴシック Medium" panose="020B0500000000000000" pitchFamily="50" charset="-128"/>
              </a:endParaRPr>
            </a:p>
          </p:txBody>
        </p:sp>
        <p:cxnSp>
          <p:nvCxnSpPr>
            <p:cNvPr id="83" name="直線コネクタ 82">
              <a:extLst>
                <a:ext uri="{FF2B5EF4-FFF2-40B4-BE49-F238E27FC236}">
                  <a16:creationId xmlns:a16="http://schemas.microsoft.com/office/drawing/2014/main" id="{905B7376-3192-4ACB-93F5-6D7B42F1938C}"/>
                </a:ext>
              </a:extLst>
            </p:cNvPr>
            <p:cNvCxnSpPr>
              <a:cxnSpLocks/>
            </p:cNvCxnSpPr>
            <p:nvPr/>
          </p:nvCxnSpPr>
          <p:spPr>
            <a:xfrm>
              <a:off x="3382426" y="5226402"/>
              <a:ext cx="274921"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ABE809D1-4717-4931-8A8B-26575DA1BDEE}"/>
                </a:ext>
              </a:extLst>
            </p:cNvPr>
            <p:cNvCxnSpPr>
              <a:cxnSpLocks/>
            </p:cNvCxnSpPr>
            <p:nvPr/>
          </p:nvCxnSpPr>
          <p:spPr>
            <a:xfrm>
              <a:off x="545671" y="5226402"/>
              <a:ext cx="274921"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grpSp>
      <p:grpSp>
        <p:nvGrpSpPr>
          <p:cNvPr id="24" name="グループ化 23">
            <a:extLst>
              <a:ext uri="{FF2B5EF4-FFF2-40B4-BE49-F238E27FC236}">
                <a16:creationId xmlns:a16="http://schemas.microsoft.com/office/drawing/2014/main" id="{00031200-EE25-4FE0-B86A-BCF097B0631E}"/>
              </a:ext>
            </a:extLst>
          </p:cNvPr>
          <p:cNvGrpSpPr/>
          <p:nvPr/>
        </p:nvGrpSpPr>
        <p:grpSpPr>
          <a:xfrm>
            <a:off x="4248813" y="5078954"/>
            <a:ext cx="2989218" cy="276999"/>
            <a:chOff x="4149225" y="5033046"/>
            <a:chExt cx="2989218" cy="276999"/>
          </a:xfrm>
        </p:grpSpPr>
        <p:sp>
          <p:nvSpPr>
            <p:cNvPr id="51" name="正方形/長方形 50">
              <a:extLst>
                <a:ext uri="{FF2B5EF4-FFF2-40B4-BE49-F238E27FC236}">
                  <a16:creationId xmlns:a16="http://schemas.microsoft.com/office/drawing/2014/main" id="{20417C31-4B25-467E-8901-3B5AE83EB08A}"/>
                </a:ext>
              </a:extLst>
            </p:cNvPr>
            <p:cNvSpPr/>
            <p:nvPr/>
          </p:nvSpPr>
          <p:spPr>
            <a:xfrm>
              <a:off x="4262254" y="5033046"/>
              <a:ext cx="2755899" cy="276999"/>
            </a:xfrm>
            <a:prstGeom prst="rect">
              <a:avLst/>
            </a:prstGeom>
          </p:spPr>
          <p:txBody>
            <a:bodyPr wrap="square">
              <a:spAutoFit/>
            </a:bodyPr>
            <a:lstStyle/>
            <a:p>
              <a:pPr algn="ctr"/>
              <a:r>
                <a:rPr lang="ja-JP" altLang="en-US" sz="1200" dirty="0">
                  <a:solidFill>
                    <a:srgbClr val="493C39"/>
                  </a:solidFill>
                  <a:latin typeface="游ゴシック Medium" panose="020B0500000000000000" pitchFamily="50" charset="-128"/>
                  <a:ea typeface="游ゴシック Medium" panose="020B0500000000000000" pitchFamily="50" charset="-128"/>
                </a:rPr>
                <a:t>根強い支持のＩＰＬ脱毛</a:t>
              </a:r>
              <a:endParaRPr lang="en-US" altLang="ja-JP" sz="1200" dirty="0">
                <a:solidFill>
                  <a:srgbClr val="493C39"/>
                </a:solidFill>
                <a:latin typeface="游ゴシック Medium" panose="020B0500000000000000" pitchFamily="50" charset="-128"/>
                <a:ea typeface="游ゴシック Medium" panose="020B0500000000000000" pitchFamily="50" charset="-128"/>
              </a:endParaRPr>
            </a:p>
          </p:txBody>
        </p:sp>
        <p:cxnSp>
          <p:nvCxnSpPr>
            <p:cNvPr id="87" name="直線コネクタ 86">
              <a:extLst>
                <a:ext uri="{FF2B5EF4-FFF2-40B4-BE49-F238E27FC236}">
                  <a16:creationId xmlns:a16="http://schemas.microsoft.com/office/drawing/2014/main" id="{5BFB0479-17B9-43DF-A2B9-E4DB0FB462BB}"/>
                </a:ext>
              </a:extLst>
            </p:cNvPr>
            <p:cNvCxnSpPr>
              <a:cxnSpLocks/>
            </p:cNvCxnSpPr>
            <p:nvPr/>
          </p:nvCxnSpPr>
          <p:spPr>
            <a:xfrm>
              <a:off x="6863522" y="5202323"/>
              <a:ext cx="274921"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C88DEC80-9739-4057-A438-E3B13B463076}"/>
                </a:ext>
              </a:extLst>
            </p:cNvPr>
            <p:cNvCxnSpPr>
              <a:cxnSpLocks/>
            </p:cNvCxnSpPr>
            <p:nvPr/>
          </p:nvCxnSpPr>
          <p:spPr>
            <a:xfrm>
              <a:off x="4149225" y="5202323"/>
              <a:ext cx="274921"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grpSp>
      <p:grpSp>
        <p:nvGrpSpPr>
          <p:cNvPr id="26" name="グループ化 25">
            <a:extLst>
              <a:ext uri="{FF2B5EF4-FFF2-40B4-BE49-F238E27FC236}">
                <a16:creationId xmlns:a16="http://schemas.microsoft.com/office/drawing/2014/main" id="{03DFB695-D181-4785-AB3B-64A70682BE3B}"/>
              </a:ext>
            </a:extLst>
          </p:cNvPr>
          <p:cNvGrpSpPr/>
          <p:nvPr/>
        </p:nvGrpSpPr>
        <p:grpSpPr>
          <a:xfrm>
            <a:off x="4248813" y="3584419"/>
            <a:ext cx="3226649" cy="1286748"/>
            <a:chOff x="4104875" y="3550551"/>
            <a:chExt cx="3226649" cy="1286748"/>
          </a:xfrm>
        </p:grpSpPr>
        <p:grpSp>
          <p:nvGrpSpPr>
            <p:cNvPr id="74" name="グループ化 73">
              <a:extLst>
                <a:ext uri="{FF2B5EF4-FFF2-40B4-BE49-F238E27FC236}">
                  <a16:creationId xmlns:a16="http://schemas.microsoft.com/office/drawing/2014/main" id="{91E5F25B-9D2D-4F26-9765-9499D3AF52C3}"/>
                </a:ext>
              </a:extLst>
            </p:cNvPr>
            <p:cNvGrpSpPr/>
            <p:nvPr/>
          </p:nvGrpSpPr>
          <p:grpSpPr>
            <a:xfrm>
              <a:off x="4104875" y="4498745"/>
              <a:ext cx="3226649" cy="338554"/>
              <a:chOff x="719861" y="4861379"/>
              <a:chExt cx="3226649" cy="338554"/>
            </a:xfrm>
          </p:grpSpPr>
          <p:sp>
            <p:nvSpPr>
              <p:cNvPr id="75" name="正方形/長方形 74">
                <a:extLst>
                  <a:ext uri="{FF2B5EF4-FFF2-40B4-BE49-F238E27FC236}">
                    <a16:creationId xmlns:a16="http://schemas.microsoft.com/office/drawing/2014/main" id="{EF63661E-CE75-40CD-8ED1-6E5966B0CADD}"/>
                  </a:ext>
                </a:extLst>
              </p:cNvPr>
              <p:cNvSpPr/>
              <p:nvPr/>
            </p:nvSpPr>
            <p:spPr>
              <a:xfrm>
                <a:off x="801494" y="5021954"/>
                <a:ext cx="2951935" cy="111764"/>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38C8F18A-8C76-4DEB-95AB-0586F48BB75A}"/>
                  </a:ext>
                </a:extLst>
              </p:cNvPr>
              <p:cNvSpPr txBox="1"/>
              <p:nvPr/>
            </p:nvSpPr>
            <p:spPr>
              <a:xfrm>
                <a:off x="825535" y="4861379"/>
                <a:ext cx="312097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rgbClr val="493C39"/>
                    </a:solidFill>
                    <a:latin typeface="游ゴシック Medium" panose="020B0500000000000000" pitchFamily="50" charset="-128"/>
                    <a:ea typeface="游ゴシック Medium" panose="020B0500000000000000" pitchFamily="50" charset="-128"/>
                  </a:rPr>
                  <a:t>ジェル不要で手軽にできる</a:t>
                </a:r>
              </a:p>
            </p:txBody>
          </p:sp>
          <p:sp>
            <p:nvSpPr>
              <p:cNvPr id="77" name="グラフィックス 26" descr="トランプのダイヤ">
                <a:extLst>
                  <a:ext uri="{FF2B5EF4-FFF2-40B4-BE49-F238E27FC236}">
                    <a16:creationId xmlns:a16="http://schemas.microsoft.com/office/drawing/2014/main" id="{F52F7F16-3E9D-4846-BCBB-B7C7C9E1100C}"/>
                  </a:ext>
                </a:extLst>
              </p:cNvPr>
              <p:cNvSpPr>
                <a:spLocks noChangeAspect="1"/>
              </p:cNvSpPr>
              <p:nvPr/>
            </p:nvSpPr>
            <p:spPr>
              <a:xfrm flipV="1">
                <a:off x="719861" y="4933480"/>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grpSp>
          <p:nvGrpSpPr>
            <p:cNvPr id="78" name="グループ化 77">
              <a:extLst>
                <a:ext uri="{FF2B5EF4-FFF2-40B4-BE49-F238E27FC236}">
                  <a16:creationId xmlns:a16="http://schemas.microsoft.com/office/drawing/2014/main" id="{4BE6F76E-D38B-4AAB-951C-03A67BF6FA97}"/>
                </a:ext>
              </a:extLst>
            </p:cNvPr>
            <p:cNvGrpSpPr/>
            <p:nvPr/>
          </p:nvGrpSpPr>
          <p:grpSpPr>
            <a:xfrm>
              <a:off x="4104875" y="4024648"/>
              <a:ext cx="3115201" cy="338554"/>
              <a:chOff x="719861" y="4861379"/>
              <a:chExt cx="3115201" cy="338554"/>
            </a:xfrm>
          </p:grpSpPr>
          <p:sp>
            <p:nvSpPr>
              <p:cNvPr id="79" name="正方形/長方形 78">
                <a:extLst>
                  <a:ext uri="{FF2B5EF4-FFF2-40B4-BE49-F238E27FC236}">
                    <a16:creationId xmlns:a16="http://schemas.microsoft.com/office/drawing/2014/main" id="{7D412074-366A-4017-95F2-E654B40B696B}"/>
                  </a:ext>
                </a:extLst>
              </p:cNvPr>
              <p:cNvSpPr/>
              <p:nvPr/>
            </p:nvSpPr>
            <p:spPr>
              <a:xfrm>
                <a:off x="801494" y="5021954"/>
                <a:ext cx="2951935" cy="111764"/>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F8715E48-C9C6-4BEF-9800-4FA1B4DF6B60}"/>
                  </a:ext>
                </a:extLst>
              </p:cNvPr>
              <p:cNvSpPr txBox="1"/>
              <p:nvPr/>
            </p:nvSpPr>
            <p:spPr>
              <a:xfrm>
                <a:off x="825535" y="4861379"/>
                <a:ext cx="3009527"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rgbClr val="493C39"/>
                    </a:solidFill>
                    <a:latin typeface="游ゴシック Medium" panose="020B0500000000000000" pitchFamily="50" charset="-128"/>
                    <a:ea typeface="游ゴシック Medium" panose="020B0500000000000000" pitchFamily="50" charset="-128"/>
                  </a:rPr>
                  <a:t>髭や</a:t>
                </a:r>
                <a:r>
                  <a:rPr lang="en-US" altLang="ja-JP" sz="1600" dirty="0">
                    <a:solidFill>
                      <a:srgbClr val="493C39"/>
                    </a:solidFill>
                    <a:latin typeface="游ゴシック Medium" panose="020B0500000000000000" pitchFamily="50" charset="-128"/>
                    <a:ea typeface="游ゴシック Medium" panose="020B0500000000000000" pitchFamily="50" charset="-128"/>
                  </a:rPr>
                  <a:t>VIO</a:t>
                </a:r>
                <a:r>
                  <a:rPr lang="ja-JP" altLang="en-US" sz="1600" dirty="0">
                    <a:solidFill>
                      <a:srgbClr val="493C39"/>
                    </a:solidFill>
                    <a:latin typeface="游ゴシック Medium" panose="020B0500000000000000" pitchFamily="50" charset="-128"/>
                    <a:ea typeface="游ゴシック Medium" panose="020B0500000000000000" pitchFamily="50" charset="-128"/>
                  </a:rPr>
                  <a:t>の濃い毛に効果的</a:t>
                </a:r>
              </a:p>
            </p:txBody>
          </p:sp>
          <p:sp>
            <p:nvSpPr>
              <p:cNvPr id="81" name="グラフィックス 26" descr="トランプのダイヤ">
                <a:extLst>
                  <a:ext uri="{FF2B5EF4-FFF2-40B4-BE49-F238E27FC236}">
                    <a16:creationId xmlns:a16="http://schemas.microsoft.com/office/drawing/2014/main" id="{B8FE447D-F71A-4D0C-9014-95CDD08A1E49}"/>
                  </a:ext>
                </a:extLst>
              </p:cNvPr>
              <p:cNvSpPr>
                <a:spLocks noChangeAspect="1"/>
              </p:cNvSpPr>
              <p:nvPr/>
            </p:nvSpPr>
            <p:spPr>
              <a:xfrm flipV="1">
                <a:off x="719861" y="4933480"/>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grpSp>
          <p:nvGrpSpPr>
            <p:cNvPr id="91" name="グループ化 90">
              <a:extLst>
                <a:ext uri="{FF2B5EF4-FFF2-40B4-BE49-F238E27FC236}">
                  <a16:creationId xmlns:a16="http://schemas.microsoft.com/office/drawing/2014/main" id="{13074710-3E37-4DE6-91CC-72F2FBF71CAE}"/>
                </a:ext>
              </a:extLst>
            </p:cNvPr>
            <p:cNvGrpSpPr/>
            <p:nvPr/>
          </p:nvGrpSpPr>
          <p:grpSpPr>
            <a:xfrm>
              <a:off x="4104875" y="3550551"/>
              <a:ext cx="3226649" cy="338554"/>
              <a:chOff x="719861" y="4861379"/>
              <a:chExt cx="3226649" cy="338554"/>
            </a:xfrm>
          </p:grpSpPr>
          <p:sp>
            <p:nvSpPr>
              <p:cNvPr id="94" name="正方形/長方形 93">
                <a:extLst>
                  <a:ext uri="{FF2B5EF4-FFF2-40B4-BE49-F238E27FC236}">
                    <a16:creationId xmlns:a16="http://schemas.microsoft.com/office/drawing/2014/main" id="{5C5DF531-5AE0-490B-B19F-F4960DBF0CD1}"/>
                  </a:ext>
                </a:extLst>
              </p:cNvPr>
              <p:cNvSpPr/>
              <p:nvPr/>
            </p:nvSpPr>
            <p:spPr>
              <a:xfrm>
                <a:off x="801494" y="5021954"/>
                <a:ext cx="2951935" cy="111764"/>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C10EB7DB-C4E1-4A8B-9A8F-B23AF059FE2E}"/>
                  </a:ext>
                </a:extLst>
              </p:cNvPr>
              <p:cNvSpPr txBox="1"/>
              <p:nvPr/>
            </p:nvSpPr>
            <p:spPr>
              <a:xfrm>
                <a:off x="825535" y="4861379"/>
                <a:ext cx="312097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rgbClr val="493C39"/>
                    </a:solidFill>
                    <a:latin typeface="游ゴシック Medium" panose="020B0500000000000000" pitchFamily="50" charset="-128"/>
                    <a:ea typeface="游ゴシック Medium" panose="020B0500000000000000" pitchFamily="50" charset="-128"/>
                  </a:rPr>
                  <a:t>多数サロンで採用する安定感</a:t>
                </a:r>
              </a:p>
            </p:txBody>
          </p:sp>
          <p:sp>
            <p:nvSpPr>
              <p:cNvPr id="103" name="グラフィックス 26" descr="トランプのダイヤ">
                <a:extLst>
                  <a:ext uri="{FF2B5EF4-FFF2-40B4-BE49-F238E27FC236}">
                    <a16:creationId xmlns:a16="http://schemas.microsoft.com/office/drawing/2014/main" id="{2058DB02-40FF-4CFD-8F30-42989FAF289F}"/>
                  </a:ext>
                </a:extLst>
              </p:cNvPr>
              <p:cNvSpPr>
                <a:spLocks noChangeAspect="1"/>
              </p:cNvSpPr>
              <p:nvPr/>
            </p:nvSpPr>
            <p:spPr>
              <a:xfrm flipV="1">
                <a:off x="719861" y="4933480"/>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grpSp>
      <p:sp>
        <p:nvSpPr>
          <p:cNvPr id="52" name="テキスト ボックス 51">
            <a:extLst>
              <a:ext uri="{FF2B5EF4-FFF2-40B4-BE49-F238E27FC236}">
                <a16:creationId xmlns:a16="http://schemas.microsoft.com/office/drawing/2014/main" id="{48914951-ADFE-4259-BE68-6692DDBBF97B}"/>
              </a:ext>
            </a:extLst>
          </p:cNvPr>
          <p:cNvSpPr txBox="1"/>
          <p:nvPr/>
        </p:nvSpPr>
        <p:spPr>
          <a:xfrm>
            <a:off x="528446" y="1631270"/>
            <a:ext cx="1917512" cy="307777"/>
          </a:xfrm>
          <a:prstGeom prst="rect">
            <a:avLst/>
          </a:prstGeom>
          <a:noFill/>
        </p:spPr>
        <p:txBody>
          <a:bodyPr wrap="square" rtlCol="0">
            <a:spAutoFit/>
          </a:bodyPr>
          <a:lstStyle/>
          <a:p>
            <a:r>
              <a:rPr lang="ja-JP" altLang="en-US" sz="1400" b="1" dirty="0">
                <a:latin typeface="游ゴシック" panose="020B0400000000000000" pitchFamily="50" charset="-128"/>
                <a:ea typeface="游ゴシック" panose="020B0400000000000000" pitchFamily="50" charset="-128"/>
              </a:rPr>
              <a:t>ルミックス</a:t>
            </a:r>
            <a:endParaRPr kumimoji="1" lang="en-US" altLang="ja-JP" sz="1400" b="1" dirty="0">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6AE1F7B4-A3C4-4F75-B407-4BD77024A48A}"/>
              </a:ext>
            </a:extLst>
          </p:cNvPr>
          <p:cNvSpPr txBox="1"/>
          <p:nvPr/>
        </p:nvSpPr>
        <p:spPr>
          <a:xfrm>
            <a:off x="4248813" y="1639398"/>
            <a:ext cx="1917512" cy="307777"/>
          </a:xfrm>
          <a:prstGeom prst="rect">
            <a:avLst/>
          </a:prstGeom>
          <a:noFill/>
        </p:spPr>
        <p:txBody>
          <a:bodyPr wrap="square" rtlCol="0">
            <a:spAutoFit/>
          </a:bodyPr>
          <a:lstStyle/>
          <a:p>
            <a:r>
              <a:rPr kumimoji="1" lang="ja-JP" altLang="en-US" sz="1400" b="1" dirty="0">
                <a:latin typeface="游ゴシック" panose="020B0400000000000000" pitchFamily="50" charset="-128"/>
                <a:ea typeface="游ゴシック" panose="020B0400000000000000" pitchFamily="50" charset="-128"/>
              </a:rPr>
              <a:t>リノ</a:t>
            </a:r>
            <a:endParaRPr kumimoji="1" lang="en-US" altLang="ja-JP" sz="1400" b="1" dirty="0">
              <a:latin typeface="游ゴシック" panose="020B0400000000000000" pitchFamily="50" charset="-128"/>
              <a:ea typeface="游ゴシック" panose="020B0400000000000000" pitchFamily="50" charset="-128"/>
            </a:endParaRPr>
          </a:p>
        </p:txBody>
      </p:sp>
      <p:pic>
        <p:nvPicPr>
          <p:cNvPr id="54" name="図 53" descr="リモコンを持って遊んでいる男性&#10;&#10;中程度の精度で自動的に生成された説明">
            <a:extLst>
              <a:ext uri="{FF2B5EF4-FFF2-40B4-BE49-F238E27FC236}">
                <a16:creationId xmlns:a16="http://schemas.microsoft.com/office/drawing/2014/main" id="{A26F65D2-1D41-4F3C-8B30-F6B6F240EB2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4077" t="7299" r="12067" b="39293"/>
          <a:stretch/>
        </p:blipFill>
        <p:spPr>
          <a:xfrm>
            <a:off x="4195317" y="2131624"/>
            <a:ext cx="2638985" cy="1260000"/>
          </a:xfrm>
          <a:prstGeom prst="rect">
            <a:avLst/>
          </a:prstGeom>
        </p:spPr>
      </p:pic>
    </p:spTree>
    <p:extLst>
      <p:ext uri="{BB962C8B-B14F-4D97-AF65-F5344CB8AC3E}">
        <p14:creationId xmlns:p14="http://schemas.microsoft.com/office/powerpoint/2010/main" val="203316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5D0660CC-7E12-460E-AF53-368FCC376B9C}"/>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F6D225CC-0F6B-428B-8AD7-32851335D825}"/>
              </a:ext>
            </a:extLst>
          </p:cNvPr>
          <p:cNvSpPr txBox="1"/>
          <p:nvPr/>
        </p:nvSpPr>
        <p:spPr>
          <a:xfrm>
            <a:off x="2076099" y="403211"/>
            <a:ext cx="2622884" cy="369332"/>
          </a:xfrm>
          <a:prstGeom prst="rect">
            <a:avLst/>
          </a:prstGeom>
          <a:noFill/>
        </p:spPr>
        <p:txBody>
          <a:bodyPr wrap="square" rtlCol="0">
            <a:spAutoFit/>
          </a:bodyPr>
          <a:lstStyle/>
          <a:p>
            <a:r>
              <a:rPr lang="ja-JP" altLang="en-US" dirty="0">
                <a:solidFill>
                  <a:schemeClr val="bg1"/>
                </a:solidFill>
                <a:latin typeface="Yu Gothic Medium" panose="020B0500000000000000" pitchFamily="50" charset="-128"/>
                <a:ea typeface="Yu Gothic Medium" panose="020B0500000000000000" pitchFamily="50" charset="-128"/>
              </a:rPr>
              <a:t>脱毛</a:t>
            </a:r>
            <a:r>
              <a:rPr kumimoji="1" lang="ja-JP" altLang="en-US" dirty="0">
                <a:solidFill>
                  <a:schemeClr val="bg1"/>
                </a:solidFill>
                <a:latin typeface="Yu Gothic Medium" panose="020B0500000000000000" pitchFamily="50" charset="-128"/>
                <a:ea typeface="Yu Gothic Medium" panose="020B0500000000000000" pitchFamily="50" charset="-128"/>
              </a:rPr>
              <a:t>メニュー</a:t>
            </a:r>
            <a:endParaRPr kumimoji="1" lang="en-US" altLang="ja-JP" dirty="0">
              <a:solidFill>
                <a:schemeClr val="bg1"/>
              </a:solidFill>
              <a:latin typeface="Yu Gothic Medium" panose="020B0500000000000000" pitchFamily="50" charset="-128"/>
              <a:ea typeface="Yu Gothic Medium" panose="020B0500000000000000" pitchFamily="50" charset="-128"/>
            </a:endParaRPr>
          </a:p>
        </p:txBody>
      </p:sp>
      <p:sp>
        <p:nvSpPr>
          <p:cNvPr id="29" name="テキスト ボックス 28">
            <a:extLst>
              <a:ext uri="{FF2B5EF4-FFF2-40B4-BE49-F238E27FC236}">
                <a16:creationId xmlns:a16="http://schemas.microsoft.com/office/drawing/2014/main" id="{7F37FD9B-53F9-427F-BE27-D9EA3704DB99}"/>
              </a:ext>
            </a:extLst>
          </p:cNvPr>
          <p:cNvSpPr txBox="1"/>
          <p:nvPr/>
        </p:nvSpPr>
        <p:spPr>
          <a:xfrm>
            <a:off x="3983584" y="497979"/>
            <a:ext cx="3539989" cy="261610"/>
          </a:xfrm>
          <a:prstGeom prst="rect">
            <a:avLst/>
          </a:prstGeom>
          <a:noFill/>
        </p:spPr>
        <p:txBody>
          <a:bodyPr wrap="square" rtlCol="0">
            <a:spAutoFit/>
          </a:bodyPr>
          <a:lstStyle>
            <a:defPPr>
              <a:defRPr lang="ja-JP"/>
            </a:defPPr>
            <a:lvl1pPr algn="r">
              <a:defRPr sz="105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US" altLang="ja-JP" dirty="0"/>
              <a:t>LAGUNA NIGUEL </a:t>
            </a:r>
            <a:r>
              <a:rPr lang="en-US" altLang="ja-JP"/>
              <a:t>PHOTOEPILATION</a:t>
            </a:r>
            <a:r>
              <a:rPr lang="ja-JP" altLang="en-US"/>
              <a:t> </a:t>
            </a:r>
            <a:r>
              <a:rPr lang="en-US" altLang="ja-JP" dirty="0"/>
              <a:t> </a:t>
            </a:r>
            <a:r>
              <a:rPr lang="en-US" altLang="ja-JP"/>
              <a:t>Menu</a:t>
            </a:r>
            <a:r>
              <a:rPr lang="ja-JP" altLang="en-US"/>
              <a:t> </a:t>
            </a:r>
            <a:endParaRPr lang="en-US" altLang="ja-JP" dirty="0"/>
          </a:p>
        </p:txBody>
      </p:sp>
      <p:sp>
        <p:nvSpPr>
          <p:cNvPr id="31" name="正方形/長方形 30">
            <a:extLst>
              <a:ext uri="{FF2B5EF4-FFF2-40B4-BE49-F238E27FC236}">
                <a16:creationId xmlns:a16="http://schemas.microsoft.com/office/drawing/2014/main" id="{2A8116A2-E7EB-49C2-A971-E6744ADD9342}"/>
              </a:ext>
            </a:extLst>
          </p:cNvPr>
          <p:cNvSpPr/>
          <p:nvPr/>
        </p:nvSpPr>
        <p:spPr>
          <a:xfrm>
            <a:off x="368301" y="1250403"/>
            <a:ext cx="3505200" cy="4823215"/>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Medium" panose="020B0500000000000000" pitchFamily="50" charset="-128"/>
              <a:ea typeface="游ゴシック Medium" panose="020B0500000000000000" pitchFamily="50" charset="-128"/>
            </a:endParaRPr>
          </a:p>
        </p:txBody>
      </p:sp>
      <p:graphicFrame>
        <p:nvGraphicFramePr>
          <p:cNvPr id="32" name="表 18">
            <a:extLst>
              <a:ext uri="{FF2B5EF4-FFF2-40B4-BE49-F238E27FC236}">
                <a16:creationId xmlns:a16="http://schemas.microsoft.com/office/drawing/2014/main" id="{743E6508-265E-4094-90CE-ABC79B3F4E07}"/>
              </a:ext>
            </a:extLst>
          </p:cNvPr>
          <p:cNvGraphicFramePr>
            <a:graphicFrameLocks noGrp="1"/>
          </p:cNvGraphicFramePr>
          <p:nvPr>
            <p:extLst>
              <p:ext uri="{D42A27DB-BD31-4B8C-83A1-F6EECF244321}">
                <p14:modId xmlns:p14="http://schemas.microsoft.com/office/powerpoint/2010/main" val="2130875119"/>
              </p:ext>
            </p:extLst>
          </p:nvPr>
        </p:nvGraphicFramePr>
        <p:xfrm>
          <a:off x="382765" y="1745002"/>
          <a:ext cx="3492647" cy="3550144"/>
        </p:xfrm>
        <a:graphic>
          <a:graphicData uri="http://schemas.openxmlformats.org/drawingml/2006/table">
            <a:tbl>
              <a:tblPr firstRow="1" bandRow="1">
                <a:tableStyleId>{5C22544A-7EE6-4342-B048-85BDC9FD1C3A}</a:tableStyleId>
              </a:tblPr>
              <a:tblGrid>
                <a:gridCol w="2532052">
                  <a:extLst>
                    <a:ext uri="{9D8B030D-6E8A-4147-A177-3AD203B41FA5}">
                      <a16:colId xmlns:a16="http://schemas.microsoft.com/office/drawing/2014/main" val="827126930"/>
                    </a:ext>
                  </a:extLst>
                </a:gridCol>
                <a:gridCol w="960595">
                  <a:extLst>
                    <a:ext uri="{9D8B030D-6E8A-4147-A177-3AD203B41FA5}">
                      <a16:colId xmlns:a16="http://schemas.microsoft.com/office/drawing/2014/main" val="291600744"/>
                    </a:ext>
                  </a:extLst>
                </a:gridCol>
              </a:tblGrid>
              <a:tr h="854946">
                <a:tc>
                  <a:txBody>
                    <a:bodyPr/>
                    <a:lstStyle/>
                    <a:p>
                      <a:r>
                        <a:rPr lang="ja-JP" altLang="en-US" sz="1400" b="0" dirty="0">
                          <a:solidFill>
                            <a:srgbClr val="E6DFE1"/>
                          </a:solidFill>
                          <a:latin typeface="Yu Gothic Medium" panose="020B0500000000000000" pitchFamily="50" charset="-128"/>
                          <a:ea typeface="Yu Gothic Medium" panose="020B0500000000000000" pitchFamily="50" charset="-128"/>
                        </a:rPr>
                        <a:t>Ｓ</a:t>
                      </a:r>
                      <a:r>
                        <a:rPr lang="en-US" altLang="ja-JP" sz="1400" b="0" dirty="0">
                          <a:solidFill>
                            <a:srgbClr val="E6DFE1"/>
                          </a:solidFill>
                          <a:latin typeface="Yu Gothic Medium" panose="020B0500000000000000" pitchFamily="50" charset="-128"/>
                          <a:ea typeface="Yu Gothic Medium" panose="020B0500000000000000" pitchFamily="50" charset="-128"/>
                        </a:rPr>
                        <a:t>S</a:t>
                      </a:r>
                      <a:r>
                        <a:rPr lang="ja-JP" altLang="en-US" sz="1400" b="0" dirty="0">
                          <a:solidFill>
                            <a:srgbClr val="E6DFE1"/>
                          </a:solidFill>
                          <a:latin typeface="Yu Gothic Medium" panose="020B0500000000000000" pitchFamily="50" charset="-128"/>
                          <a:ea typeface="Yu Gothic Medium" panose="020B0500000000000000" pitchFamily="50" charset="-128"/>
                        </a:rPr>
                        <a:t>パーツ</a:t>
                      </a:r>
                      <a:endParaRPr lang="en-US" altLang="ja-JP" sz="1400" b="0" dirty="0">
                        <a:solidFill>
                          <a:srgbClr val="E6DFE1"/>
                        </a:solidFill>
                        <a:latin typeface="Yu Gothic Medium" panose="020B0500000000000000" pitchFamily="50" charset="-128"/>
                        <a:ea typeface="Yu Gothic Medium" panose="020B0500000000000000" pitchFamily="50" charset="-128"/>
                      </a:endParaRPr>
                    </a:p>
                    <a:p>
                      <a:endParaRPr lang="en-US" altLang="ja-JP" sz="200" b="0" dirty="0">
                        <a:solidFill>
                          <a:srgbClr val="E6DFE1"/>
                        </a:solidFill>
                        <a:latin typeface="Yu Gothic Medium" panose="020B0500000000000000" pitchFamily="50" charset="-128"/>
                        <a:ea typeface="Yu Gothic Medium" panose="020B0500000000000000" pitchFamily="50" charset="-128"/>
                      </a:endParaRPr>
                    </a:p>
                    <a:p>
                      <a:r>
                        <a:rPr lang="ja-JP" altLang="en-US" sz="1050" b="0" dirty="0">
                          <a:solidFill>
                            <a:srgbClr val="E6DFE1"/>
                          </a:solidFill>
                          <a:latin typeface="Yu Gothic Medium" panose="020B0500000000000000" pitchFamily="50" charset="-128"/>
                          <a:ea typeface="Yu Gothic Medium" panose="020B0500000000000000" pitchFamily="50" charset="-128"/>
                        </a:rPr>
                        <a:t>うなじ・ワキ・</a:t>
                      </a:r>
                      <a:r>
                        <a:rPr lang="en-US" altLang="ja-JP" sz="1050" b="0" dirty="0">
                          <a:solidFill>
                            <a:srgbClr val="E6DFE1"/>
                          </a:solidFill>
                          <a:latin typeface="Yu Gothic Medium" panose="020B0500000000000000" pitchFamily="50" charset="-128"/>
                          <a:ea typeface="Yu Gothic Medium" panose="020B0500000000000000" pitchFamily="50" charset="-128"/>
                        </a:rPr>
                        <a:t>V</a:t>
                      </a:r>
                      <a:r>
                        <a:rPr lang="ja-JP" altLang="en-US" sz="1050" b="0" dirty="0">
                          <a:solidFill>
                            <a:srgbClr val="E6DFE1"/>
                          </a:solidFill>
                          <a:latin typeface="Yu Gothic Medium" panose="020B0500000000000000" pitchFamily="50" charset="-128"/>
                          <a:ea typeface="Yu Gothic Medium" panose="020B0500000000000000" pitchFamily="50" charset="-128"/>
                        </a:rPr>
                        <a:t>・</a:t>
                      </a:r>
                      <a:r>
                        <a:rPr lang="en-US" altLang="ja-JP" sz="1050" b="0" dirty="0">
                          <a:solidFill>
                            <a:srgbClr val="E6DFE1"/>
                          </a:solidFill>
                          <a:latin typeface="Yu Gothic Medium" panose="020B0500000000000000" pitchFamily="50" charset="-128"/>
                          <a:ea typeface="Yu Gothic Medium" panose="020B0500000000000000" pitchFamily="50" charset="-128"/>
                        </a:rPr>
                        <a:t>I</a:t>
                      </a:r>
                      <a:r>
                        <a:rPr lang="ja-JP" altLang="en-US" sz="1050" b="0" dirty="0">
                          <a:solidFill>
                            <a:srgbClr val="E6DFE1"/>
                          </a:solidFill>
                          <a:latin typeface="Yu Gothic Medium" panose="020B0500000000000000" pitchFamily="50" charset="-128"/>
                          <a:ea typeface="Yu Gothic Medium" panose="020B0500000000000000" pitchFamily="50" charset="-128"/>
                        </a:rPr>
                        <a:t>・</a:t>
                      </a:r>
                      <a:r>
                        <a:rPr lang="en-US" altLang="ja-JP" sz="1050" b="0" dirty="0">
                          <a:solidFill>
                            <a:srgbClr val="E6DFE1"/>
                          </a:solidFill>
                          <a:latin typeface="Yu Gothic Medium" panose="020B0500000000000000" pitchFamily="50" charset="-128"/>
                          <a:ea typeface="Yu Gothic Medium" panose="020B0500000000000000" pitchFamily="50" charset="-128"/>
                        </a:rPr>
                        <a:t>O</a:t>
                      </a:r>
                      <a:r>
                        <a:rPr lang="ja-JP" altLang="en-US" sz="1050" b="0" dirty="0">
                          <a:solidFill>
                            <a:srgbClr val="E6DFE1"/>
                          </a:solidFill>
                          <a:latin typeface="Yu Gothic Medium" panose="020B0500000000000000" pitchFamily="50" charset="-128"/>
                          <a:ea typeface="Yu Gothic Medium" panose="020B0500000000000000" pitchFamily="50" charset="-128"/>
                        </a:rPr>
                        <a:t>・ひざ・</a:t>
                      </a:r>
                      <a:endParaRPr lang="en-US" altLang="ja-JP" sz="1050" b="0" dirty="0">
                        <a:solidFill>
                          <a:srgbClr val="E6DFE1"/>
                        </a:solidFill>
                        <a:latin typeface="Yu Gothic Medium" panose="020B0500000000000000" pitchFamily="50" charset="-128"/>
                        <a:ea typeface="Yu Gothic Medium" panose="020B0500000000000000" pitchFamily="50" charset="-128"/>
                      </a:endParaRPr>
                    </a:p>
                    <a:p>
                      <a:r>
                        <a:rPr lang="ja-JP" altLang="en-US" sz="1050" b="0" dirty="0">
                          <a:solidFill>
                            <a:srgbClr val="E6DFE1"/>
                          </a:solidFill>
                          <a:latin typeface="Yu Gothic Medium" panose="020B0500000000000000" pitchFamily="50" charset="-128"/>
                          <a:ea typeface="Yu Gothic Medium" panose="020B0500000000000000" pitchFamily="50" charset="-128"/>
                        </a:rPr>
                        <a:t>手背＋足背　各１箇所</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kumimoji="1" lang="en-US" altLang="ja-JP" sz="1400" b="0" dirty="0">
                          <a:solidFill>
                            <a:srgbClr val="E6DFE1"/>
                          </a:solidFill>
                          <a:latin typeface="Yu Gothic Medium" panose="020B0500000000000000" pitchFamily="50" charset="-128"/>
                          <a:ea typeface="Yu Gothic Medium" panose="020B0500000000000000" pitchFamily="50" charset="-128"/>
                        </a:rPr>
                        <a:t>2,200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2395664"/>
                  </a:ext>
                </a:extLst>
              </a:tr>
              <a:tr h="1073895">
                <a:tc>
                  <a:txBody>
                    <a:bodyPr/>
                    <a:lstStyle/>
                    <a:p>
                      <a:r>
                        <a:rPr lang="en-US" altLang="ja-JP" sz="1400" b="0" dirty="0">
                          <a:solidFill>
                            <a:srgbClr val="E6DFE1"/>
                          </a:solidFill>
                          <a:latin typeface="Yu Gothic Medium" panose="020B0500000000000000" pitchFamily="50" charset="-128"/>
                          <a:ea typeface="Yu Gothic Medium" panose="020B0500000000000000" pitchFamily="50" charset="-128"/>
                        </a:rPr>
                        <a:t>S</a:t>
                      </a:r>
                      <a:r>
                        <a:rPr lang="ja-JP" altLang="en-US" sz="1400" b="0" dirty="0">
                          <a:solidFill>
                            <a:srgbClr val="E6DFE1"/>
                          </a:solidFill>
                          <a:latin typeface="Yu Gothic Medium" panose="020B0500000000000000" pitchFamily="50" charset="-128"/>
                          <a:ea typeface="Yu Gothic Medium" panose="020B0500000000000000" pitchFamily="50" charset="-128"/>
                        </a:rPr>
                        <a:t>パーツ</a:t>
                      </a:r>
                      <a:endParaRPr lang="en-US" altLang="ja-JP" sz="1400" b="0" dirty="0">
                        <a:solidFill>
                          <a:srgbClr val="E6DFE1"/>
                        </a:solidFill>
                        <a:latin typeface="Yu Gothic Medium" panose="020B0500000000000000" pitchFamily="50" charset="-128"/>
                        <a:ea typeface="Yu Gothic Medium" panose="020B0500000000000000" pitchFamily="50" charset="-128"/>
                      </a:endParaRPr>
                    </a:p>
                    <a:p>
                      <a:endParaRPr lang="en-US" altLang="ja-JP" sz="200" b="0" dirty="0">
                        <a:solidFill>
                          <a:srgbClr val="E6DFE1"/>
                        </a:solidFill>
                        <a:latin typeface="Yu Gothic Medium" panose="020B0500000000000000" pitchFamily="50" charset="-128"/>
                        <a:ea typeface="Yu Gothic Medium" panose="020B0500000000000000" pitchFamily="50" charset="-128"/>
                      </a:endParaRPr>
                    </a:p>
                    <a:p>
                      <a:r>
                        <a:rPr lang="ja-JP" altLang="en-US" sz="1050" b="0" dirty="0">
                          <a:solidFill>
                            <a:srgbClr val="E6DFE1"/>
                          </a:solidFill>
                          <a:latin typeface="Yu Gothic Medium" panose="020B0500000000000000" pitchFamily="50" charset="-128"/>
                          <a:ea typeface="Yu Gothic Medium" panose="020B0500000000000000" pitchFamily="50" charset="-128"/>
                        </a:rPr>
                        <a:t>うで～指先・胴体表・胴体裏・</a:t>
                      </a:r>
                    </a:p>
                    <a:p>
                      <a:r>
                        <a:rPr lang="ja-JP" altLang="en-US" sz="1050" b="0" dirty="0">
                          <a:solidFill>
                            <a:srgbClr val="E6DFE1"/>
                          </a:solidFill>
                          <a:latin typeface="Yu Gothic Medium" panose="020B0500000000000000" pitchFamily="50" charset="-128"/>
                          <a:ea typeface="Yu Gothic Medium" panose="020B0500000000000000" pitchFamily="50" charset="-128"/>
                        </a:rPr>
                        <a:t>太もも・お尻・ひざ下～足先・</a:t>
                      </a:r>
                    </a:p>
                    <a:p>
                      <a:r>
                        <a:rPr lang="ja-JP" altLang="en-US" sz="1050" b="0" dirty="0">
                          <a:solidFill>
                            <a:srgbClr val="E6DFE1"/>
                          </a:solidFill>
                          <a:latin typeface="Yu Gothic Medium" panose="020B0500000000000000" pitchFamily="50" charset="-128"/>
                          <a:ea typeface="Yu Gothic Medium" panose="020B0500000000000000" pitchFamily="50" charset="-128"/>
                        </a:rPr>
                        <a:t>口周り　各１箇所</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kumimoji="1" lang="en-US" altLang="ja-JP" sz="1400" b="0" dirty="0">
                          <a:solidFill>
                            <a:srgbClr val="E6DFE1"/>
                          </a:solidFill>
                          <a:latin typeface="Yu Gothic Medium" panose="020B0500000000000000" pitchFamily="50" charset="-128"/>
                          <a:ea typeface="Yu Gothic Medium" panose="020B0500000000000000" pitchFamily="50" charset="-128"/>
                        </a:rPr>
                        <a:t>3</a:t>
                      </a:r>
                      <a:r>
                        <a:rPr lang="en-US" altLang="ja-JP" sz="1400" b="0" dirty="0">
                          <a:solidFill>
                            <a:srgbClr val="E6DFE1"/>
                          </a:solidFill>
                          <a:latin typeface="Yu Gothic Medium" panose="020B0500000000000000" pitchFamily="50" charset="-128"/>
                          <a:ea typeface="Yu Gothic Medium" panose="020B0500000000000000" pitchFamily="50" charset="-128"/>
                        </a:rPr>
                        <a:t>,300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183933"/>
                  </a:ext>
                </a:extLst>
              </a:tr>
              <a:tr h="766357">
                <a:tc>
                  <a:txBody>
                    <a:bodyPr/>
                    <a:lstStyle/>
                    <a:p>
                      <a:r>
                        <a:rPr lang="en-US" altLang="ja-JP" sz="1400" b="0" dirty="0">
                          <a:solidFill>
                            <a:srgbClr val="E6DFE1"/>
                          </a:solidFill>
                          <a:latin typeface="Yu Gothic Medium" panose="020B0500000000000000" pitchFamily="50" charset="-128"/>
                          <a:ea typeface="Yu Gothic Medium" panose="020B0500000000000000" pitchFamily="50" charset="-128"/>
                        </a:rPr>
                        <a:t>M</a:t>
                      </a:r>
                      <a:r>
                        <a:rPr lang="ja-JP" altLang="en-US" sz="1400" b="0" dirty="0">
                          <a:solidFill>
                            <a:srgbClr val="E6DFE1"/>
                          </a:solidFill>
                          <a:latin typeface="Yu Gothic Medium" panose="020B0500000000000000" pitchFamily="50" charset="-128"/>
                          <a:ea typeface="Yu Gothic Medium" panose="020B0500000000000000" pitchFamily="50" charset="-128"/>
                        </a:rPr>
                        <a:t>パーツ</a:t>
                      </a:r>
                      <a:endParaRPr lang="en-US" altLang="ja-JP" sz="1400" b="0" dirty="0">
                        <a:solidFill>
                          <a:srgbClr val="E6DFE1"/>
                        </a:solidFill>
                        <a:latin typeface="Yu Gothic Medium" panose="020B0500000000000000" pitchFamily="50" charset="-128"/>
                        <a:ea typeface="Yu Gothic Medium" panose="020B0500000000000000" pitchFamily="50" charset="-128"/>
                      </a:endParaRPr>
                    </a:p>
                    <a:p>
                      <a:endParaRPr lang="en-US" altLang="ja-JP" sz="200" b="0" dirty="0">
                        <a:solidFill>
                          <a:srgbClr val="E6DFE1"/>
                        </a:solidFill>
                        <a:latin typeface="Yu Gothic Medium" panose="020B0500000000000000" pitchFamily="50" charset="-128"/>
                        <a:ea typeface="Yu Gothic Medium" panose="020B0500000000000000" pitchFamily="50" charset="-128"/>
                      </a:endParaRPr>
                    </a:p>
                    <a:p>
                      <a:r>
                        <a:rPr lang="ja-JP" altLang="en-US" sz="1050" b="0" dirty="0">
                          <a:solidFill>
                            <a:srgbClr val="E6DFE1"/>
                          </a:solidFill>
                          <a:latin typeface="Yu Gothic Medium" panose="020B0500000000000000" pitchFamily="50" charset="-128"/>
                          <a:ea typeface="Yu Gothic Medium" panose="020B0500000000000000" pitchFamily="50" charset="-128"/>
                        </a:rPr>
                        <a:t>ＶＩＯ・顔　各１箇所</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kumimoji="1" lang="en-US" altLang="ja-JP" sz="1400" b="0" dirty="0">
                          <a:solidFill>
                            <a:srgbClr val="E6DFE1"/>
                          </a:solidFill>
                          <a:latin typeface="Yu Gothic Medium" panose="020B0500000000000000" pitchFamily="50" charset="-128"/>
                          <a:ea typeface="Yu Gothic Medium" panose="020B0500000000000000" pitchFamily="50" charset="-128"/>
                        </a:rPr>
                        <a:t>5</a:t>
                      </a:r>
                      <a:r>
                        <a:rPr lang="en-US" altLang="ja-JP" sz="1400" b="0" dirty="0">
                          <a:solidFill>
                            <a:srgbClr val="E6DFE1"/>
                          </a:solidFill>
                          <a:latin typeface="Yu Gothic Medium" panose="020B0500000000000000" pitchFamily="50" charset="-128"/>
                          <a:ea typeface="Yu Gothic Medium" panose="020B0500000000000000" pitchFamily="50" charset="-128"/>
                        </a:rPr>
                        <a:t>,500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1154126"/>
                  </a:ext>
                </a:extLst>
              </a:tr>
              <a:tr h="8549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E6DFE1"/>
                          </a:solidFill>
                          <a:effectLst/>
                          <a:uLnTx/>
                          <a:uFillTx/>
                          <a:latin typeface="Yu Gothic Medium" panose="020B0500000000000000" pitchFamily="50" charset="-128"/>
                          <a:ea typeface="Yu Gothic Medium" panose="020B0500000000000000" pitchFamily="50" charset="-128"/>
                          <a:cs typeface="+mn-cs"/>
                        </a:rPr>
                        <a:t>Ｌパーツ</a:t>
                      </a:r>
                      <a:endParaRPr kumimoji="1" lang="en-US" altLang="ja-JP" sz="1400" b="0" i="0" u="none" strike="noStrike" kern="1200" cap="none" spc="0" normalizeH="0" baseline="0" noProof="0" dirty="0">
                        <a:ln>
                          <a:noFill/>
                        </a:ln>
                        <a:solidFill>
                          <a:srgbClr val="E6DFE1"/>
                        </a:solidFill>
                        <a:effectLst/>
                        <a:uLnTx/>
                        <a:uFillTx/>
                        <a:latin typeface="Yu Gothic Medium" panose="020B0500000000000000" pitchFamily="50" charset="-128"/>
                        <a:ea typeface="Yu Gothic Medium"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srgbClr val="E6DFE1"/>
                        </a:solidFill>
                        <a:effectLst/>
                        <a:uLnTx/>
                        <a:uFillTx/>
                        <a:latin typeface="Yu Gothic Medium" panose="020B0500000000000000" pitchFamily="50" charset="-128"/>
                        <a:ea typeface="Yu Gothic Medium"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E6DFE1"/>
                          </a:solidFill>
                          <a:effectLst/>
                          <a:uLnTx/>
                          <a:uFillTx/>
                          <a:latin typeface="Yu Gothic Medium" panose="020B0500000000000000" pitchFamily="50" charset="-128"/>
                          <a:ea typeface="Yu Gothic Medium" panose="020B0500000000000000" pitchFamily="50" charset="-128"/>
                          <a:cs typeface="+mn-cs"/>
                        </a:rPr>
                        <a:t>上半身全体（顔なし）</a:t>
                      </a:r>
                      <a:endParaRPr kumimoji="1" lang="en-US" altLang="ja-JP" sz="1050" b="0" i="0" u="none" strike="noStrike" kern="1200" cap="none" spc="0" normalizeH="0" baseline="0" noProof="0" dirty="0">
                        <a:ln>
                          <a:noFill/>
                        </a:ln>
                        <a:solidFill>
                          <a:srgbClr val="E6DFE1"/>
                        </a:solidFill>
                        <a:effectLst/>
                        <a:uLnTx/>
                        <a:uFillTx/>
                        <a:latin typeface="Yu Gothic Medium" panose="020B0500000000000000" pitchFamily="50" charset="-128"/>
                        <a:ea typeface="Yu Gothic Medium"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E6DFE1"/>
                          </a:solidFill>
                          <a:effectLst/>
                          <a:uLnTx/>
                          <a:uFillTx/>
                          <a:latin typeface="Yu Gothic Medium" panose="020B0500000000000000" pitchFamily="50" charset="-128"/>
                          <a:ea typeface="Yu Gothic Medium" panose="020B0500000000000000" pitchFamily="50" charset="-128"/>
                          <a:cs typeface="+mn-cs"/>
                        </a:rPr>
                        <a:t>下半身全体（</a:t>
                      </a:r>
                      <a:r>
                        <a:rPr kumimoji="1" lang="en-US" altLang="ja-JP" sz="1050" b="0" i="0" u="none" strike="noStrike" kern="1200" cap="none" spc="0" normalizeH="0" baseline="0" noProof="0" dirty="0">
                          <a:ln>
                            <a:noFill/>
                          </a:ln>
                          <a:solidFill>
                            <a:srgbClr val="E6DFE1"/>
                          </a:solidFill>
                          <a:effectLst/>
                          <a:uLnTx/>
                          <a:uFillTx/>
                          <a:latin typeface="Yu Gothic Medium" panose="020B0500000000000000" pitchFamily="50" charset="-128"/>
                          <a:ea typeface="Yu Gothic Medium" panose="020B0500000000000000" pitchFamily="50" charset="-128"/>
                          <a:cs typeface="+mn-cs"/>
                        </a:rPr>
                        <a:t>VIO</a:t>
                      </a:r>
                      <a:r>
                        <a:rPr kumimoji="1" lang="ja-JP" altLang="en-US" sz="1050" b="0" i="0" u="none" strike="noStrike" kern="1200" cap="none" spc="0" normalizeH="0" baseline="0" noProof="0" dirty="0">
                          <a:ln>
                            <a:noFill/>
                          </a:ln>
                          <a:solidFill>
                            <a:srgbClr val="E6DFE1"/>
                          </a:solidFill>
                          <a:effectLst/>
                          <a:uLnTx/>
                          <a:uFillTx/>
                          <a:latin typeface="Yu Gothic Medium" panose="020B0500000000000000" pitchFamily="50" charset="-128"/>
                          <a:ea typeface="Yu Gothic Medium" panose="020B0500000000000000" pitchFamily="50" charset="-128"/>
                          <a:cs typeface="+mn-cs"/>
                        </a:rPr>
                        <a:t>なし）　各１箇所</a:t>
                      </a:r>
                      <a:endParaRPr kumimoji="1" lang="ja-JP" altLang="en-US" sz="1400" b="0" i="0" u="none" strike="noStrike" kern="1200" cap="none" spc="0" normalizeH="0" baseline="0" noProof="0" dirty="0">
                        <a:ln>
                          <a:noFill/>
                        </a:ln>
                        <a:solidFill>
                          <a:srgbClr val="E6DFE1"/>
                        </a:solidFill>
                        <a:effectLst/>
                        <a:uLnTx/>
                        <a:uFillTx/>
                        <a:latin typeface="Yu Gothic Medium" panose="020B0500000000000000" pitchFamily="50" charset="-128"/>
                        <a:ea typeface="Yu Gothic Medium" panose="020B0500000000000000" pitchFamily="50" charset="-128"/>
                        <a:cs typeface="+mn-cs"/>
                      </a:endParaRP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kumimoji="1" lang="en-US" altLang="ja-JP" sz="1400" b="0" dirty="0">
                          <a:solidFill>
                            <a:srgbClr val="E6DFE1"/>
                          </a:solidFill>
                          <a:latin typeface="Yu Gothic Medium" panose="020B0500000000000000" pitchFamily="50" charset="-128"/>
                          <a:ea typeface="Yu Gothic Medium" panose="020B0500000000000000" pitchFamily="50" charset="-128"/>
                        </a:rPr>
                        <a:t>11</a:t>
                      </a:r>
                      <a:r>
                        <a:rPr lang="en-US" altLang="ja-JP" sz="1400" b="0" dirty="0">
                          <a:solidFill>
                            <a:srgbClr val="E6DFE1"/>
                          </a:solidFill>
                          <a:latin typeface="Yu Gothic Medium" panose="020B0500000000000000" pitchFamily="50" charset="-128"/>
                          <a:ea typeface="Yu Gothic Medium" panose="020B0500000000000000" pitchFamily="50" charset="-128"/>
                        </a:rPr>
                        <a:t>,000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3070621"/>
                  </a:ext>
                </a:extLst>
              </a:tr>
            </a:tbl>
          </a:graphicData>
        </a:graphic>
      </p:graphicFrame>
      <p:sp>
        <p:nvSpPr>
          <p:cNvPr id="33" name="テキスト ボックス 32">
            <a:extLst>
              <a:ext uri="{FF2B5EF4-FFF2-40B4-BE49-F238E27FC236}">
                <a16:creationId xmlns:a16="http://schemas.microsoft.com/office/drawing/2014/main" id="{CE2A43D3-9DBD-4609-9401-3C71384FA9D5}"/>
              </a:ext>
            </a:extLst>
          </p:cNvPr>
          <p:cNvSpPr txBox="1"/>
          <p:nvPr/>
        </p:nvSpPr>
        <p:spPr>
          <a:xfrm>
            <a:off x="996410" y="1326925"/>
            <a:ext cx="2041307" cy="369332"/>
          </a:xfrm>
          <a:prstGeom prst="rect">
            <a:avLst/>
          </a:prstGeom>
          <a:noFill/>
        </p:spPr>
        <p:txBody>
          <a:bodyPr wrap="square">
            <a:spAutoFit/>
          </a:bodyPr>
          <a:lstStyle/>
          <a:p>
            <a:pPr algn="ctr"/>
            <a:r>
              <a:rPr lang="ja-JP" altLang="en-US" dirty="0">
                <a:solidFill>
                  <a:srgbClr val="E6DFE1"/>
                </a:solidFill>
                <a:latin typeface="游ゴシック" panose="020B0400000000000000" pitchFamily="50" charset="-128"/>
                <a:ea typeface="游ゴシック" panose="020B0400000000000000" pitchFamily="50" charset="-128"/>
              </a:rPr>
              <a:t>料金のご案内</a:t>
            </a:r>
            <a:endParaRPr lang="en-US" altLang="ja-JP" dirty="0">
              <a:solidFill>
                <a:srgbClr val="E6DFE1"/>
              </a:solidFill>
              <a:latin typeface="游ゴシック" panose="020B0400000000000000" pitchFamily="50" charset="-128"/>
              <a:ea typeface="游ゴシック" panose="020B0400000000000000" pitchFamily="50" charset="-128"/>
            </a:endParaRPr>
          </a:p>
        </p:txBody>
      </p:sp>
      <p:cxnSp>
        <p:nvCxnSpPr>
          <p:cNvPr id="34" name="直線コネクタ 33">
            <a:extLst>
              <a:ext uri="{FF2B5EF4-FFF2-40B4-BE49-F238E27FC236}">
                <a16:creationId xmlns:a16="http://schemas.microsoft.com/office/drawing/2014/main" id="{D16D33E5-A4D8-4759-9603-45E19D036D2F}"/>
              </a:ext>
            </a:extLst>
          </p:cNvPr>
          <p:cNvCxnSpPr>
            <a:cxnSpLocks/>
          </p:cNvCxnSpPr>
          <p:nvPr/>
        </p:nvCxnSpPr>
        <p:spPr>
          <a:xfrm>
            <a:off x="548867" y="1638507"/>
            <a:ext cx="293639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3F613A6C-8ED7-4C19-B33E-5DD0CBA64BDB}"/>
              </a:ext>
            </a:extLst>
          </p:cNvPr>
          <p:cNvSpPr txBox="1"/>
          <p:nvPr/>
        </p:nvSpPr>
        <p:spPr>
          <a:xfrm>
            <a:off x="406045" y="6175074"/>
            <a:ext cx="7058267" cy="400110"/>
          </a:xfrm>
          <a:prstGeom prst="rect">
            <a:avLst/>
          </a:prstGeom>
          <a:noFill/>
        </p:spPr>
        <p:txBody>
          <a:bodyPr wrap="square">
            <a:spAutoFit/>
          </a:bodyPr>
          <a:lstStyle/>
          <a:p>
            <a:pPr lvl="0">
              <a:defRPr/>
            </a:pPr>
            <a:r>
              <a:rPr lang="en-US" altLang="ja-JP" sz="1000" dirty="0">
                <a:latin typeface="游ゴシック Medium" panose="020B0500000000000000" pitchFamily="50" charset="-128"/>
                <a:ea typeface="游ゴシック Medium" panose="020B0500000000000000" pitchFamily="50" charset="-128"/>
              </a:rPr>
              <a:t>※</a:t>
            </a:r>
            <a:r>
              <a:rPr lang="ja-JP" altLang="en-US" sz="1000" dirty="0">
                <a:latin typeface="游ゴシック Medium" panose="020B0500000000000000" pitchFamily="50" charset="-128"/>
                <a:ea typeface="游ゴシック Medium" panose="020B0500000000000000" pitchFamily="50" charset="-128"/>
              </a:rPr>
              <a:t>その他の部位・価格につきましてはＨＰにてご確認ください。</a:t>
            </a:r>
            <a:endParaRPr lang="en-US" altLang="ja-JP" sz="1000" dirty="0">
              <a:latin typeface="游ゴシック Medium" panose="020B0500000000000000" pitchFamily="50" charset="-128"/>
              <a:ea typeface="游ゴシック Medium" panose="020B0500000000000000" pitchFamily="50" charset="-128"/>
            </a:endParaRPr>
          </a:p>
          <a:p>
            <a:pPr lvl="0">
              <a:defRPr/>
            </a:pPr>
            <a:r>
              <a:rPr lang="en-US" altLang="ja-JP" sz="1000" dirty="0">
                <a:latin typeface="游ゴシック Medium" panose="020B0500000000000000" pitchFamily="50" charset="-128"/>
                <a:ea typeface="游ゴシック Medium" panose="020B0500000000000000" pitchFamily="50" charset="-128"/>
              </a:rPr>
              <a:t>※</a:t>
            </a:r>
            <a:r>
              <a:rPr lang="ja-JP" altLang="en-US" sz="1000" dirty="0">
                <a:latin typeface="游ゴシック Medium" panose="020B0500000000000000" pitchFamily="50" charset="-128"/>
                <a:ea typeface="游ゴシック Medium" panose="020B0500000000000000" pitchFamily="50" charset="-128"/>
              </a:rPr>
              <a:t>施術前日までに剃毛をお願いしております。剃毛がお済みでない方は別途料金を頂き、スタッフが剃毛させて頂きます。</a:t>
            </a:r>
            <a:endParaRPr lang="ja-JP" altLang="ja-JP" sz="1000" dirty="0">
              <a:latin typeface="游ゴシック Medium" panose="020B0500000000000000" pitchFamily="50" charset="-128"/>
              <a:ea typeface="游ゴシック Medium" panose="020B0500000000000000" pitchFamily="50" charset="-128"/>
            </a:endParaRPr>
          </a:p>
        </p:txBody>
      </p:sp>
      <p:sp>
        <p:nvSpPr>
          <p:cNvPr id="70" name="テキスト ボックス 69">
            <a:extLst>
              <a:ext uri="{FF2B5EF4-FFF2-40B4-BE49-F238E27FC236}">
                <a16:creationId xmlns:a16="http://schemas.microsoft.com/office/drawing/2014/main" id="{249E2D54-0112-4039-9A44-48ED2EF71220}"/>
              </a:ext>
            </a:extLst>
          </p:cNvPr>
          <p:cNvSpPr txBox="1"/>
          <p:nvPr/>
        </p:nvSpPr>
        <p:spPr>
          <a:xfrm>
            <a:off x="356571" y="5783277"/>
            <a:ext cx="3545617" cy="253916"/>
          </a:xfrm>
          <a:prstGeom prst="rect">
            <a:avLst/>
          </a:prstGeom>
          <a:noFill/>
        </p:spPr>
        <p:txBody>
          <a:bodyPr wrap="square">
            <a:spAutoFit/>
          </a:bodyPr>
          <a:lstStyle/>
          <a:p>
            <a:pPr>
              <a:defRPr/>
            </a:pPr>
            <a:r>
              <a:rPr lang="ja-JP" altLang="en-US" sz="1050" dirty="0">
                <a:solidFill>
                  <a:schemeClr val="accent6"/>
                </a:solidFill>
                <a:latin typeface="游ゴシック" panose="020B0400000000000000" pitchFamily="50" charset="-128"/>
                <a:ea typeface="游ゴシック" panose="020B0400000000000000" pitchFamily="50" charset="-128"/>
              </a:rPr>
              <a:t>・上記の価格は施術１回当たりの通常価格です。</a:t>
            </a:r>
            <a:endParaRPr lang="en-US" altLang="ja-JP" sz="1050" dirty="0">
              <a:solidFill>
                <a:schemeClr val="accent6"/>
              </a:solidFill>
              <a:latin typeface="游ゴシック" panose="020B0400000000000000" pitchFamily="50" charset="-128"/>
              <a:ea typeface="游ゴシック" panose="020B0400000000000000" pitchFamily="50" charset="-128"/>
            </a:endParaRPr>
          </a:p>
        </p:txBody>
      </p:sp>
      <p:sp>
        <p:nvSpPr>
          <p:cNvPr id="5" name="正方形/長方形 4">
            <a:extLst>
              <a:ext uri="{FF2B5EF4-FFF2-40B4-BE49-F238E27FC236}">
                <a16:creationId xmlns:a16="http://schemas.microsoft.com/office/drawing/2014/main" id="{232A9C95-124C-4338-B232-24F18A360BDA}"/>
              </a:ext>
            </a:extLst>
          </p:cNvPr>
          <p:cNvSpPr/>
          <p:nvPr/>
        </p:nvSpPr>
        <p:spPr>
          <a:xfrm>
            <a:off x="297278" y="167502"/>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Medium" panose="020B0500000000000000" pitchFamily="50" charset="-128"/>
                <a:ea typeface="游ゴシック Medium" panose="020B0500000000000000" pitchFamily="50" charset="-128"/>
              </a:rPr>
              <a:t>　</a:t>
            </a:r>
          </a:p>
        </p:txBody>
      </p:sp>
      <p:pic>
        <p:nvPicPr>
          <p:cNvPr id="6" name="図 5" descr="テキスト&#10;&#10;自動的に生成された説明">
            <a:extLst>
              <a:ext uri="{FF2B5EF4-FFF2-40B4-BE49-F238E27FC236}">
                <a16:creationId xmlns:a16="http://schemas.microsoft.com/office/drawing/2014/main" id="{4C60C06C-1DB0-4C74-A431-FCD223BF7B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sp>
        <p:nvSpPr>
          <p:cNvPr id="76" name="テキスト ボックス 75">
            <a:extLst>
              <a:ext uri="{FF2B5EF4-FFF2-40B4-BE49-F238E27FC236}">
                <a16:creationId xmlns:a16="http://schemas.microsoft.com/office/drawing/2014/main" id="{835F1744-E83E-4235-87DD-A4FEE376542E}"/>
              </a:ext>
            </a:extLst>
          </p:cNvPr>
          <p:cNvSpPr txBox="1"/>
          <p:nvPr/>
        </p:nvSpPr>
        <p:spPr>
          <a:xfrm>
            <a:off x="356571" y="5357782"/>
            <a:ext cx="3384153" cy="415498"/>
          </a:xfrm>
          <a:prstGeom prst="rect">
            <a:avLst/>
          </a:prstGeom>
          <a:noFill/>
        </p:spPr>
        <p:txBody>
          <a:bodyPr wrap="square">
            <a:spAutoFit/>
          </a:bodyPr>
          <a:lstStyle/>
          <a:p>
            <a:r>
              <a:rPr lang="ja-JP" altLang="en-US" sz="1050" dirty="0">
                <a:solidFill>
                  <a:schemeClr val="bg1"/>
                </a:solidFill>
                <a:latin typeface="游ゴシック" panose="020B0400000000000000" pitchFamily="50" charset="-128"/>
                <a:ea typeface="游ゴシック" panose="020B0400000000000000" pitchFamily="50" charset="-128"/>
              </a:rPr>
              <a:t>・全身脱毛をご希望のお客様には、お得なコースもご用意しております。</a:t>
            </a:r>
          </a:p>
        </p:txBody>
      </p:sp>
      <p:sp>
        <p:nvSpPr>
          <p:cNvPr id="41" name="正方形/長方形 40">
            <a:extLst>
              <a:ext uri="{FF2B5EF4-FFF2-40B4-BE49-F238E27FC236}">
                <a16:creationId xmlns:a16="http://schemas.microsoft.com/office/drawing/2014/main" id="{C007DFFE-C6CE-47EB-AB53-FC80BE2EE564}"/>
              </a:ext>
            </a:extLst>
          </p:cNvPr>
          <p:cNvSpPr/>
          <p:nvPr/>
        </p:nvSpPr>
        <p:spPr>
          <a:xfrm>
            <a:off x="4088144" y="1250404"/>
            <a:ext cx="3492647" cy="482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92423AC6-775A-4B4E-993D-3F5D498317B4}"/>
              </a:ext>
            </a:extLst>
          </p:cNvPr>
          <p:cNvSpPr txBox="1"/>
          <p:nvPr/>
        </p:nvSpPr>
        <p:spPr>
          <a:xfrm>
            <a:off x="4149642" y="1334249"/>
            <a:ext cx="3369652" cy="369332"/>
          </a:xfrm>
          <a:prstGeom prst="rect">
            <a:avLst/>
          </a:prstGeom>
          <a:noFill/>
        </p:spPr>
        <p:txBody>
          <a:bodyPr wrap="square">
            <a:spAutoFit/>
          </a:bodyPr>
          <a:lstStyle/>
          <a:p>
            <a:pPr algn="ctr"/>
            <a:r>
              <a:rPr lang="ja-JP" altLang="en-US" dirty="0">
                <a:latin typeface="游ゴシック" panose="020B0400000000000000" pitchFamily="50" charset="-128"/>
                <a:ea typeface="游ゴシック" panose="020B0400000000000000" pitchFamily="50" charset="-128"/>
              </a:rPr>
              <a:t>ＳＰＡメンバー制度のご案内</a:t>
            </a:r>
            <a:endParaRPr lang="en-US" altLang="ja-JP" dirty="0">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AC641965-3D73-47BA-86E2-B5616B2D455E}"/>
              </a:ext>
            </a:extLst>
          </p:cNvPr>
          <p:cNvSpPr txBox="1"/>
          <p:nvPr/>
        </p:nvSpPr>
        <p:spPr>
          <a:xfrm>
            <a:off x="4205119" y="1793187"/>
            <a:ext cx="3306381" cy="430887"/>
          </a:xfrm>
          <a:prstGeom prst="rect">
            <a:avLst/>
          </a:prstGeom>
          <a:noFill/>
        </p:spPr>
        <p:txBody>
          <a:bodyPr wrap="square">
            <a:spAutoFit/>
          </a:bodyPr>
          <a:lstStyle/>
          <a:p>
            <a:r>
              <a:rPr kumimoji="1" lang="ja-JP" altLang="en-US" sz="1050" dirty="0">
                <a:latin typeface="游ゴシック" panose="020B0400000000000000" pitchFamily="50" charset="-128"/>
                <a:ea typeface="游ゴシック" panose="020B0400000000000000" pitchFamily="50" charset="-128"/>
              </a:rPr>
              <a:t>入会金・使用期限のないチャージ方式のメンバー制度を設けて</a:t>
            </a:r>
            <a:r>
              <a:rPr lang="ja-JP" altLang="en-US" sz="1050" dirty="0">
                <a:latin typeface="游ゴシック" panose="020B0400000000000000" pitchFamily="50" charset="-128"/>
                <a:ea typeface="游ゴシック" panose="020B0400000000000000" pitchFamily="50" charset="-128"/>
              </a:rPr>
              <a:t>おります</a:t>
            </a:r>
            <a:endParaRPr lang="en-US" altLang="ja-JP" sz="1050" dirty="0">
              <a:latin typeface="游ゴシック" panose="020B0400000000000000" pitchFamily="50" charset="-128"/>
              <a:ea typeface="游ゴシック" panose="020B0400000000000000" pitchFamily="50" charset="-128"/>
            </a:endParaRPr>
          </a:p>
        </p:txBody>
      </p:sp>
      <p:graphicFrame>
        <p:nvGraphicFramePr>
          <p:cNvPr id="44" name="表 18">
            <a:extLst>
              <a:ext uri="{FF2B5EF4-FFF2-40B4-BE49-F238E27FC236}">
                <a16:creationId xmlns:a16="http://schemas.microsoft.com/office/drawing/2014/main" id="{C9A2153E-D8F0-438D-A49F-614A1E4BD50B}"/>
              </a:ext>
            </a:extLst>
          </p:cNvPr>
          <p:cNvGraphicFramePr>
            <a:graphicFrameLocks noGrp="1"/>
          </p:cNvGraphicFramePr>
          <p:nvPr>
            <p:extLst>
              <p:ext uri="{D42A27DB-BD31-4B8C-83A1-F6EECF244321}">
                <p14:modId xmlns:p14="http://schemas.microsoft.com/office/powerpoint/2010/main" val="2498188077"/>
              </p:ext>
            </p:extLst>
          </p:nvPr>
        </p:nvGraphicFramePr>
        <p:xfrm>
          <a:off x="4222981" y="2203824"/>
          <a:ext cx="3314176" cy="2716611"/>
        </p:xfrm>
        <a:graphic>
          <a:graphicData uri="http://schemas.openxmlformats.org/drawingml/2006/table">
            <a:tbl>
              <a:tblPr firstRow="1" bandRow="1">
                <a:tableStyleId>{5C22544A-7EE6-4342-B048-85BDC9FD1C3A}</a:tableStyleId>
              </a:tblPr>
              <a:tblGrid>
                <a:gridCol w="1675871">
                  <a:extLst>
                    <a:ext uri="{9D8B030D-6E8A-4147-A177-3AD203B41FA5}">
                      <a16:colId xmlns:a16="http://schemas.microsoft.com/office/drawing/2014/main" val="827126930"/>
                    </a:ext>
                  </a:extLst>
                </a:gridCol>
                <a:gridCol w="1638305">
                  <a:extLst>
                    <a:ext uri="{9D8B030D-6E8A-4147-A177-3AD203B41FA5}">
                      <a16:colId xmlns:a16="http://schemas.microsoft.com/office/drawing/2014/main" val="291600744"/>
                    </a:ext>
                  </a:extLst>
                </a:gridCol>
              </a:tblGrid>
              <a:tr h="905537">
                <a:tc>
                  <a:txBody>
                    <a:bodyPr/>
                    <a:lstStyle/>
                    <a:p>
                      <a:r>
                        <a:rPr lang="ja-JP" altLang="en-US" sz="1400" b="0" dirty="0">
                          <a:solidFill>
                            <a:schemeClr val="tx1"/>
                          </a:solidFill>
                          <a:latin typeface="Yu Gothic Medium" panose="020B0500000000000000" pitchFamily="50" charset="-128"/>
                          <a:ea typeface="Yu Gothic Medium" panose="020B0500000000000000" pitchFamily="50" charset="-128"/>
                        </a:rPr>
                        <a:t>ビジターメンバー</a:t>
                      </a:r>
                      <a:endParaRPr kumimoji="1" lang="ja-JP" altLang="en-US" sz="1400" b="0" dirty="0">
                        <a:solidFill>
                          <a:schemeClr val="tx1"/>
                        </a:solidFill>
                        <a:latin typeface="Yu Gothic Medium" panose="020B0500000000000000" pitchFamily="50" charset="-128"/>
                        <a:ea typeface="Yu Gothic Medium" panose="020B05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b="0" dirty="0">
                          <a:solidFill>
                            <a:schemeClr val="tx1"/>
                          </a:solidFill>
                          <a:latin typeface="Yu Gothic Medium" panose="020B0500000000000000" pitchFamily="50" charset="-128"/>
                          <a:ea typeface="Yu Gothic Medium" panose="020B0500000000000000" pitchFamily="50" charset="-128"/>
                        </a:rPr>
                        <a:t>チャージ無し・</a:t>
                      </a:r>
                      <a:endParaRPr kumimoji="1" lang="en-US" altLang="ja-JP" sz="1200" b="0" dirty="0">
                        <a:solidFill>
                          <a:schemeClr val="tx1"/>
                        </a:solidFill>
                        <a:latin typeface="Yu Gothic Medium" panose="020B0500000000000000" pitchFamily="50" charset="-128"/>
                        <a:ea typeface="Yu Gothic Medium" panose="020B0500000000000000" pitchFamily="50" charset="-128"/>
                      </a:endParaRPr>
                    </a:p>
                    <a:p>
                      <a:r>
                        <a:rPr kumimoji="1" lang="ja-JP" altLang="en-US" sz="1200" b="0" dirty="0">
                          <a:solidFill>
                            <a:schemeClr val="tx1"/>
                          </a:solidFill>
                          <a:latin typeface="Yu Gothic Medium" panose="020B0500000000000000" pitchFamily="50" charset="-128"/>
                          <a:ea typeface="Yu Gothic Medium" panose="020B0500000000000000" pitchFamily="50" charset="-128"/>
                        </a:rPr>
                        <a:t>全メニュー通常料金</a:t>
                      </a:r>
                      <a:endParaRPr kumimoji="1" lang="ja-JP" altLang="en-US" sz="1600" b="0" dirty="0">
                        <a:solidFill>
                          <a:schemeClr val="tx1"/>
                        </a:solidFill>
                        <a:latin typeface="Yu Gothic Medium" panose="020B0500000000000000" pitchFamily="50" charset="-128"/>
                        <a:ea typeface="Yu Gothic Medium" panose="020B0500000000000000" pitchFamily="50" charset="-128"/>
                      </a:endParaRPr>
                    </a:p>
                  </a:txBody>
                  <a:tcPr marL="45720" marR="4572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2395664"/>
                  </a:ext>
                </a:extLst>
              </a:tr>
              <a:tr h="905537">
                <a:tc>
                  <a:txBody>
                    <a:bodyPr/>
                    <a:lstStyle/>
                    <a:p>
                      <a:r>
                        <a:rPr lang="ja-JP" altLang="en-US" sz="1400" b="0" dirty="0">
                          <a:solidFill>
                            <a:schemeClr val="tx1"/>
                          </a:solidFill>
                          <a:latin typeface="Yu Gothic Medium" panose="020B0500000000000000" pitchFamily="50" charset="-128"/>
                          <a:ea typeface="Yu Gothic Medium" panose="020B0500000000000000" pitchFamily="50" charset="-128"/>
                        </a:rPr>
                        <a:t>ゴールドメンバー</a:t>
                      </a:r>
                      <a:endParaRPr lang="en-US" altLang="ja-JP" sz="1400" b="0" dirty="0">
                        <a:solidFill>
                          <a:schemeClr val="tx1"/>
                        </a:solidFill>
                        <a:latin typeface="Yu Gothic Medium" panose="020B0500000000000000" pitchFamily="50" charset="-128"/>
                        <a:ea typeface="Yu Gothic Medium" panose="020B05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sz="1400" b="0" dirty="0">
                        <a:solidFill>
                          <a:schemeClr val="tx1"/>
                        </a:solidFill>
                        <a:latin typeface="Yu Gothic Medium" panose="020B0500000000000000" pitchFamily="50" charset="-128"/>
                        <a:ea typeface="Yu Gothic Medium" panose="020B0500000000000000" pitchFamily="50" charset="-128"/>
                      </a:endParaRPr>
                    </a:p>
                    <a:p>
                      <a:r>
                        <a:rPr kumimoji="1" lang="en-US" altLang="ja-JP" sz="1400" b="0" dirty="0">
                          <a:solidFill>
                            <a:schemeClr val="tx1"/>
                          </a:solidFill>
                          <a:latin typeface="Yu Gothic Medium" panose="020B0500000000000000" pitchFamily="50" charset="-128"/>
                          <a:ea typeface="Yu Gothic Medium" panose="020B0500000000000000" pitchFamily="50" charset="-128"/>
                        </a:rPr>
                        <a:t>\100,000</a:t>
                      </a:r>
                      <a:r>
                        <a:rPr kumimoji="1" lang="ja-JP" altLang="en-US" sz="1400" b="0" dirty="0">
                          <a:solidFill>
                            <a:schemeClr val="tx1"/>
                          </a:solidFill>
                          <a:latin typeface="Yu Gothic Medium" panose="020B0500000000000000" pitchFamily="50" charset="-128"/>
                          <a:ea typeface="Yu Gothic Medium" panose="020B0500000000000000" pitchFamily="50" charset="-128"/>
                        </a:rPr>
                        <a:t>チャージ</a:t>
                      </a:r>
                      <a:endParaRPr kumimoji="1" lang="en-US" altLang="ja-JP" sz="1400" b="0" dirty="0">
                        <a:solidFill>
                          <a:schemeClr val="tx1"/>
                        </a:solidFill>
                        <a:latin typeface="Yu Gothic Medium" panose="020B0500000000000000" pitchFamily="50" charset="-128"/>
                        <a:ea typeface="Yu Gothic Medium" panose="020B0500000000000000" pitchFamily="50" charset="-128"/>
                      </a:endParaRPr>
                    </a:p>
                  </a:txBody>
                  <a:tcPr marL="45720" marR="45720">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183933"/>
                  </a:ext>
                </a:extLst>
              </a:tr>
              <a:tr h="905537">
                <a:tc>
                  <a:txBody>
                    <a:bodyPr/>
                    <a:lstStyle/>
                    <a:p>
                      <a:r>
                        <a:rPr lang="ja-JP" altLang="en-US" sz="1400" b="0" dirty="0">
                          <a:solidFill>
                            <a:schemeClr val="tx1"/>
                          </a:solidFill>
                          <a:latin typeface="Yu Gothic Medium" panose="020B0500000000000000" pitchFamily="50" charset="-128"/>
                          <a:ea typeface="Yu Gothic Medium" panose="020B0500000000000000" pitchFamily="50" charset="-128"/>
                        </a:rPr>
                        <a:t>プラチナメンバー</a:t>
                      </a:r>
                      <a:endParaRPr kumimoji="1" lang="ja-JP" altLang="en-US" sz="1050" b="0" dirty="0">
                        <a:solidFill>
                          <a:schemeClr val="tx1"/>
                        </a:solidFill>
                        <a:latin typeface="Yu Gothic Medium" panose="020B0500000000000000" pitchFamily="50" charset="-128"/>
                        <a:ea typeface="Yu Gothic Medium" panose="020B05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en-US" altLang="ja-JP" sz="1400" b="0" dirty="0">
                        <a:solidFill>
                          <a:schemeClr val="tx1"/>
                        </a:solidFill>
                        <a:latin typeface="Yu Gothic Medium" panose="020B0500000000000000" pitchFamily="50" charset="-128"/>
                        <a:ea typeface="Yu Gothic Medium" panose="020B0500000000000000" pitchFamily="50" charset="-128"/>
                      </a:endParaRPr>
                    </a:p>
                    <a:p>
                      <a:r>
                        <a:rPr kumimoji="1" lang="en-US" altLang="ja-JP" sz="1400" b="0" dirty="0">
                          <a:solidFill>
                            <a:schemeClr val="tx1"/>
                          </a:solidFill>
                          <a:latin typeface="Yu Gothic Medium" panose="020B0500000000000000" pitchFamily="50" charset="-128"/>
                          <a:ea typeface="Yu Gothic Medium" panose="020B0500000000000000" pitchFamily="50" charset="-128"/>
                        </a:rPr>
                        <a:t>\200,000</a:t>
                      </a:r>
                      <a:r>
                        <a:rPr kumimoji="1" lang="ja-JP" altLang="en-US" sz="1400" b="0" dirty="0">
                          <a:solidFill>
                            <a:schemeClr val="tx1"/>
                          </a:solidFill>
                          <a:latin typeface="Yu Gothic Medium" panose="020B0500000000000000" pitchFamily="50" charset="-128"/>
                          <a:ea typeface="Yu Gothic Medium" panose="020B0500000000000000" pitchFamily="50" charset="-128"/>
                        </a:rPr>
                        <a:t>チャージ</a:t>
                      </a:r>
                      <a:endParaRPr kumimoji="1" lang="en-US" altLang="ja-JP" sz="1400" b="0" dirty="0">
                        <a:solidFill>
                          <a:schemeClr val="tx1"/>
                        </a:solidFill>
                        <a:latin typeface="Yu Gothic Medium" panose="020B0500000000000000" pitchFamily="50" charset="-128"/>
                        <a:ea typeface="Yu Gothic Medium" panose="020B0500000000000000" pitchFamily="50" charset="-128"/>
                      </a:endParaRPr>
                    </a:p>
                  </a:txBody>
                  <a:tcPr marL="45720" marR="45720">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1154126"/>
                  </a:ext>
                </a:extLst>
              </a:tr>
            </a:tbl>
          </a:graphicData>
        </a:graphic>
      </p:graphicFrame>
      <p:sp>
        <p:nvSpPr>
          <p:cNvPr id="45" name="テキスト ボックス 44">
            <a:extLst>
              <a:ext uri="{FF2B5EF4-FFF2-40B4-BE49-F238E27FC236}">
                <a16:creationId xmlns:a16="http://schemas.microsoft.com/office/drawing/2014/main" id="{57178BF6-E7C8-41B2-BEBD-2ABDE908A0A1}"/>
              </a:ext>
            </a:extLst>
          </p:cNvPr>
          <p:cNvSpPr txBox="1"/>
          <p:nvPr/>
        </p:nvSpPr>
        <p:spPr>
          <a:xfrm>
            <a:off x="5963969" y="3640728"/>
            <a:ext cx="1471370" cy="234286"/>
          </a:xfrm>
          <a:prstGeom prst="rect">
            <a:avLst/>
          </a:prstGeom>
          <a:solidFill>
            <a:srgbClr val="493C39"/>
          </a:solidFill>
        </p:spPr>
        <p:txBody>
          <a:bodyPr wrap="square" lIns="0" tIns="36000" rIns="0" bIns="36000" anchor="ctr">
            <a:spAutoFit/>
          </a:bodyPr>
          <a:lstStyle/>
          <a:p>
            <a:pPr algn="ctr"/>
            <a:r>
              <a:rPr lang="ja-JP" altLang="en-US" sz="1050" dirty="0">
                <a:solidFill>
                  <a:schemeClr val="bg1"/>
                </a:solidFill>
                <a:latin typeface="游ゴシック" panose="020B0400000000000000" pitchFamily="50" charset="-128"/>
                <a:ea typeface="游ゴシック" panose="020B0400000000000000" pitchFamily="50" charset="-128"/>
              </a:rPr>
              <a:t>全メニュー約</a:t>
            </a:r>
            <a:r>
              <a:rPr lang="en-US" altLang="ja-JP" sz="1050" dirty="0">
                <a:solidFill>
                  <a:schemeClr val="bg1"/>
                </a:solidFill>
                <a:latin typeface="游ゴシック" panose="020B0400000000000000" pitchFamily="50" charset="-128"/>
                <a:ea typeface="游ゴシック" panose="020B0400000000000000" pitchFamily="50" charset="-128"/>
              </a:rPr>
              <a:t>10</a:t>
            </a:r>
            <a:r>
              <a:rPr lang="ja-JP" altLang="en-US" sz="1050" dirty="0">
                <a:solidFill>
                  <a:schemeClr val="bg1"/>
                </a:solidFill>
                <a:latin typeface="游ゴシック" panose="020B0400000000000000" pitchFamily="50" charset="-128"/>
                <a:ea typeface="游ゴシック" panose="020B0400000000000000" pitchFamily="50" charset="-128"/>
              </a:rPr>
              <a:t>％</a:t>
            </a:r>
            <a:r>
              <a:rPr lang="en-US" altLang="ja-JP" sz="1050" dirty="0">
                <a:solidFill>
                  <a:schemeClr val="bg1"/>
                </a:solidFill>
                <a:latin typeface="游ゴシック" panose="020B0400000000000000" pitchFamily="50" charset="-128"/>
                <a:ea typeface="游ゴシック" panose="020B0400000000000000" pitchFamily="50" charset="-128"/>
              </a:rPr>
              <a:t>OFF</a:t>
            </a:r>
            <a:endParaRPr lang="ja-JP" altLang="en-US" sz="1050" dirty="0">
              <a:solidFill>
                <a:schemeClr val="bg1"/>
              </a:solidFill>
              <a:latin typeface="游ゴシック" panose="020B0400000000000000" pitchFamily="50" charset="-128"/>
              <a:ea typeface="游ゴシック" panose="020B0400000000000000" pitchFamily="50" charset="-128"/>
            </a:endParaRPr>
          </a:p>
        </p:txBody>
      </p:sp>
      <p:cxnSp>
        <p:nvCxnSpPr>
          <p:cNvPr id="47" name="直線コネクタ 46">
            <a:extLst>
              <a:ext uri="{FF2B5EF4-FFF2-40B4-BE49-F238E27FC236}">
                <a16:creationId xmlns:a16="http://schemas.microsoft.com/office/drawing/2014/main" id="{E9458DEB-9646-4E2C-810B-229104F3C56A}"/>
              </a:ext>
            </a:extLst>
          </p:cNvPr>
          <p:cNvCxnSpPr>
            <a:cxnSpLocks/>
          </p:cNvCxnSpPr>
          <p:nvPr/>
        </p:nvCxnSpPr>
        <p:spPr>
          <a:xfrm>
            <a:off x="4222981" y="1646646"/>
            <a:ext cx="3213345" cy="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7424C04F-FEBC-4C47-8886-6EAF85F33A13}"/>
              </a:ext>
            </a:extLst>
          </p:cNvPr>
          <p:cNvSpPr txBox="1"/>
          <p:nvPr/>
        </p:nvSpPr>
        <p:spPr>
          <a:xfrm>
            <a:off x="4205119" y="5234453"/>
            <a:ext cx="3314175" cy="430887"/>
          </a:xfrm>
          <a:prstGeom prst="rect">
            <a:avLst/>
          </a:prstGeom>
          <a:noFill/>
        </p:spPr>
        <p:txBody>
          <a:bodyPr wrap="square">
            <a:spAutoFit/>
          </a:bodyPr>
          <a:lstStyle/>
          <a:p>
            <a:r>
              <a:rPr lang="ja-JP" altLang="en-US" sz="1050" dirty="0">
                <a:latin typeface="游ゴシック" panose="020B0400000000000000" pitchFamily="50" charset="-128"/>
                <a:ea typeface="游ゴシック" panose="020B0400000000000000" pitchFamily="50" charset="-128"/>
              </a:rPr>
              <a:t>割引特典の他にも、無料のセルフホワイトニングなど様々な嬉しい特典をご用意しております。</a:t>
            </a:r>
            <a:endParaRPr lang="ja-JP" altLang="en-US" sz="1050" dirty="0"/>
          </a:p>
        </p:txBody>
      </p:sp>
      <p:sp>
        <p:nvSpPr>
          <p:cNvPr id="11" name="テキスト ボックス 10">
            <a:extLst>
              <a:ext uri="{FF2B5EF4-FFF2-40B4-BE49-F238E27FC236}">
                <a16:creationId xmlns:a16="http://schemas.microsoft.com/office/drawing/2014/main" id="{63BB06FD-6FA4-4B0F-97A1-B0873768BFD9}"/>
              </a:ext>
            </a:extLst>
          </p:cNvPr>
          <p:cNvSpPr txBox="1"/>
          <p:nvPr/>
        </p:nvSpPr>
        <p:spPr>
          <a:xfrm>
            <a:off x="5964956" y="4535107"/>
            <a:ext cx="1471370" cy="234286"/>
          </a:xfrm>
          <a:prstGeom prst="rect">
            <a:avLst/>
          </a:prstGeom>
          <a:solidFill>
            <a:srgbClr val="493C39"/>
          </a:solidFill>
        </p:spPr>
        <p:txBody>
          <a:bodyPr wrap="square" lIns="0" tIns="36000" rIns="0" bIns="36000" anchor="ctr">
            <a:spAutoFit/>
          </a:bodyPr>
          <a:lstStyle/>
          <a:p>
            <a:pPr algn="ctr"/>
            <a:r>
              <a:rPr lang="ja-JP" altLang="en-US" sz="1050" dirty="0">
                <a:solidFill>
                  <a:schemeClr val="bg1"/>
                </a:solidFill>
                <a:latin typeface="游ゴシック" panose="020B0400000000000000" pitchFamily="50" charset="-128"/>
                <a:ea typeface="游ゴシック" panose="020B0400000000000000" pitchFamily="50" charset="-128"/>
              </a:rPr>
              <a:t>全メニュー約</a:t>
            </a:r>
            <a:r>
              <a:rPr lang="en-US" altLang="ja-JP" sz="1050" dirty="0">
                <a:solidFill>
                  <a:schemeClr val="bg1"/>
                </a:solidFill>
                <a:latin typeface="游ゴシック" panose="020B0400000000000000" pitchFamily="50" charset="-128"/>
                <a:ea typeface="游ゴシック" panose="020B0400000000000000" pitchFamily="50" charset="-128"/>
              </a:rPr>
              <a:t>20</a:t>
            </a:r>
            <a:r>
              <a:rPr lang="ja-JP" altLang="en-US" sz="1050" dirty="0">
                <a:solidFill>
                  <a:schemeClr val="bg1"/>
                </a:solidFill>
                <a:latin typeface="游ゴシック" panose="020B0400000000000000" pitchFamily="50" charset="-128"/>
                <a:ea typeface="游ゴシック" panose="020B0400000000000000" pitchFamily="50" charset="-128"/>
              </a:rPr>
              <a:t>％</a:t>
            </a:r>
            <a:r>
              <a:rPr lang="en-US" altLang="ja-JP" sz="1050" dirty="0">
                <a:solidFill>
                  <a:schemeClr val="bg1"/>
                </a:solidFill>
                <a:latin typeface="游ゴシック" panose="020B0400000000000000" pitchFamily="50" charset="-128"/>
                <a:ea typeface="游ゴシック" panose="020B0400000000000000" pitchFamily="50" charset="-128"/>
              </a:rPr>
              <a:t>OFF</a:t>
            </a:r>
            <a:endParaRPr lang="ja-JP" altLang="en-US" sz="1050" dirty="0">
              <a:solidFill>
                <a:schemeClr val="bg1"/>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D398265C-E0CB-4590-AF46-EEE31BCEBC7A}"/>
              </a:ext>
            </a:extLst>
          </p:cNvPr>
          <p:cNvSpPr txBox="1"/>
          <p:nvPr/>
        </p:nvSpPr>
        <p:spPr>
          <a:xfrm>
            <a:off x="3350168" y="2224074"/>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
        <p:nvSpPr>
          <p:cNvPr id="23" name="テキスト ボックス 22">
            <a:extLst>
              <a:ext uri="{FF2B5EF4-FFF2-40B4-BE49-F238E27FC236}">
                <a16:creationId xmlns:a16="http://schemas.microsoft.com/office/drawing/2014/main" id="{55A47839-8B1D-4A19-AF13-DA4A23036501}"/>
              </a:ext>
            </a:extLst>
          </p:cNvPr>
          <p:cNvSpPr txBox="1"/>
          <p:nvPr/>
        </p:nvSpPr>
        <p:spPr>
          <a:xfrm>
            <a:off x="3350168" y="3181392"/>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
        <p:nvSpPr>
          <p:cNvPr id="24" name="テキスト ボックス 23">
            <a:extLst>
              <a:ext uri="{FF2B5EF4-FFF2-40B4-BE49-F238E27FC236}">
                <a16:creationId xmlns:a16="http://schemas.microsoft.com/office/drawing/2014/main" id="{30A80841-3621-4E7D-9F3A-FA61EF95CEAC}"/>
              </a:ext>
            </a:extLst>
          </p:cNvPr>
          <p:cNvSpPr txBox="1"/>
          <p:nvPr/>
        </p:nvSpPr>
        <p:spPr>
          <a:xfrm>
            <a:off x="3350168" y="4106214"/>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
        <p:nvSpPr>
          <p:cNvPr id="25" name="テキスト ボックス 24">
            <a:extLst>
              <a:ext uri="{FF2B5EF4-FFF2-40B4-BE49-F238E27FC236}">
                <a16:creationId xmlns:a16="http://schemas.microsoft.com/office/drawing/2014/main" id="{270E10C1-1079-492A-A9E8-15FED481D9F4}"/>
              </a:ext>
            </a:extLst>
          </p:cNvPr>
          <p:cNvSpPr txBox="1"/>
          <p:nvPr/>
        </p:nvSpPr>
        <p:spPr>
          <a:xfrm>
            <a:off x="3449148" y="4928417"/>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Tree>
    <p:extLst>
      <p:ext uri="{BB962C8B-B14F-4D97-AF65-F5344CB8AC3E}">
        <p14:creationId xmlns:p14="http://schemas.microsoft.com/office/powerpoint/2010/main" val="3120721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E57103E3-FA2F-429F-9B50-212B52D5D7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475" y="3047977"/>
            <a:ext cx="2322001" cy="1548000"/>
          </a:xfrm>
          <a:prstGeom prst="rect">
            <a:avLst/>
          </a:prstGeom>
        </p:spPr>
      </p:pic>
      <p:sp>
        <p:nvSpPr>
          <p:cNvPr id="13" name="角丸四角形 39">
            <a:extLst>
              <a:ext uri="{FF2B5EF4-FFF2-40B4-BE49-F238E27FC236}">
                <a16:creationId xmlns:a16="http://schemas.microsoft.com/office/drawing/2014/main" id="{D326EC39-605D-4A82-ACA9-416872773267}"/>
              </a:ext>
            </a:extLst>
          </p:cNvPr>
          <p:cNvSpPr/>
          <p:nvPr/>
        </p:nvSpPr>
        <p:spPr>
          <a:xfrm>
            <a:off x="1743791" y="5227942"/>
            <a:ext cx="771313" cy="218702"/>
          </a:xfrm>
          <a:prstGeom prst="round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900" dirty="0">
                <a:solidFill>
                  <a:schemeClr val="bg1"/>
                </a:solidFill>
                <a:latin typeface="游ゴシック Medium" panose="020B0500000000000000" pitchFamily="50" charset="-128"/>
                <a:ea typeface="游ゴシック Medium" panose="020B0500000000000000" pitchFamily="50" charset="-128"/>
              </a:rPr>
              <a:t>おすすめ</a:t>
            </a:r>
          </a:p>
        </p:txBody>
      </p:sp>
      <p:pic>
        <p:nvPicPr>
          <p:cNvPr id="22" name="図 21">
            <a:extLst>
              <a:ext uri="{FF2B5EF4-FFF2-40B4-BE49-F238E27FC236}">
                <a16:creationId xmlns:a16="http://schemas.microsoft.com/office/drawing/2014/main" id="{2EDDD5FF-68BA-4A0E-9755-7ED9E6009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7810" y="3055331"/>
            <a:ext cx="2321819" cy="1548000"/>
          </a:xfrm>
          <a:prstGeom prst="rect">
            <a:avLst/>
          </a:prstGeom>
        </p:spPr>
      </p:pic>
      <p:pic>
        <p:nvPicPr>
          <p:cNvPr id="24" name="図 23">
            <a:extLst>
              <a:ext uri="{FF2B5EF4-FFF2-40B4-BE49-F238E27FC236}">
                <a16:creationId xmlns:a16="http://schemas.microsoft.com/office/drawing/2014/main" id="{CB335AC6-D6F8-49A4-8E74-C25E951309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011" y="3045500"/>
            <a:ext cx="2322001" cy="1548000"/>
          </a:xfrm>
          <a:prstGeom prst="rect">
            <a:avLst/>
          </a:prstGeom>
        </p:spPr>
      </p:pic>
      <p:sp>
        <p:nvSpPr>
          <p:cNvPr id="25" name="テキスト ボックス 24">
            <a:extLst>
              <a:ext uri="{FF2B5EF4-FFF2-40B4-BE49-F238E27FC236}">
                <a16:creationId xmlns:a16="http://schemas.microsoft.com/office/drawing/2014/main" id="{886B0F6F-CF48-41B2-A9A1-B37F9D9421F0}"/>
              </a:ext>
            </a:extLst>
          </p:cNvPr>
          <p:cNvSpPr txBox="1"/>
          <p:nvPr/>
        </p:nvSpPr>
        <p:spPr>
          <a:xfrm>
            <a:off x="2991598" y="4979331"/>
            <a:ext cx="4466546" cy="538930"/>
          </a:xfrm>
          <a:prstGeom prst="rect">
            <a:avLst/>
          </a:prstGeom>
          <a:noFill/>
        </p:spPr>
        <p:txBody>
          <a:bodyPr wrap="square" rtlCol="0">
            <a:spAutoFit/>
          </a:bodyPr>
          <a:lstStyle/>
          <a:p>
            <a:pPr>
              <a:lnSpc>
                <a:spcPts val="1800"/>
              </a:lnSpc>
            </a:pPr>
            <a:r>
              <a:rPr lang="ja-JP" altLang="en-US" sz="1600" b="1" dirty="0">
                <a:latin typeface="Yu Gothic Medium" panose="020B0500000000000000" pitchFamily="50" charset="-128"/>
                <a:ea typeface="Yu Gothic Medium" panose="020B0500000000000000" pitchFamily="50" charset="-128"/>
              </a:rPr>
              <a:t>手技</a:t>
            </a:r>
            <a:endParaRPr lang="en-US" altLang="ja-JP" sz="1600" b="1" dirty="0">
              <a:latin typeface="Yu Gothic Medium" panose="020B0500000000000000" pitchFamily="50" charset="-128"/>
              <a:ea typeface="Yu Gothic Medium" panose="020B0500000000000000" pitchFamily="50" charset="-128"/>
            </a:endParaRPr>
          </a:p>
          <a:p>
            <a:pPr>
              <a:lnSpc>
                <a:spcPts val="1800"/>
              </a:lnSpc>
            </a:pPr>
            <a:r>
              <a:rPr lang="ja-JP" altLang="en-US" sz="1200" dirty="0">
                <a:latin typeface="Yu Gothic Medium" panose="020B0500000000000000" pitchFamily="50" charset="-128"/>
                <a:ea typeface="Yu Gothic Medium" panose="020B0500000000000000" pitchFamily="50" charset="-128"/>
              </a:rPr>
              <a:t>体に負担をかけない療法で、改善のサポートを致します。</a:t>
            </a:r>
            <a:endParaRPr lang="en-US" altLang="ja-JP" sz="1600" dirty="0">
              <a:latin typeface="Yu Gothic Medium" panose="020B0500000000000000" pitchFamily="50" charset="-128"/>
              <a:ea typeface="Yu Gothic Medium" panose="020B0500000000000000" pitchFamily="50" charset="-128"/>
            </a:endParaRPr>
          </a:p>
        </p:txBody>
      </p:sp>
      <p:sp>
        <p:nvSpPr>
          <p:cNvPr id="2" name="正方形/長方形 1">
            <a:extLst>
              <a:ext uri="{FF2B5EF4-FFF2-40B4-BE49-F238E27FC236}">
                <a16:creationId xmlns:a16="http://schemas.microsoft.com/office/drawing/2014/main" id="{F3D32C96-1DE9-4880-929D-F2007A7982FC}"/>
              </a:ext>
            </a:extLst>
          </p:cNvPr>
          <p:cNvSpPr/>
          <p:nvPr/>
        </p:nvSpPr>
        <p:spPr>
          <a:xfrm>
            <a:off x="378882" y="1622799"/>
            <a:ext cx="7193493" cy="646331"/>
          </a:xfrm>
          <a:prstGeom prst="rect">
            <a:avLst/>
          </a:prstGeom>
          <a:noFill/>
        </p:spPr>
        <p:txBody>
          <a:bodyPr wrap="square" rtlCol="0">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dirty="0">
                <a:solidFill>
                  <a:schemeClr val="dk1"/>
                </a:solidFill>
                <a:latin typeface="Yu Gothic Medium" panose="020B0500000000000000" pitchFamily="50" charset="-128"/>
                <a:ea typeface="Yu Gothic Medium" panose="020B0500000000000000" pitchFamily="50" charset="-128"/>
              </a:rPr>
              <a:t>人間本来の姿勢を取り戻すと、身体的に改善するだけでなく表情も明るくなります。</a:t>
            </a:r>
            <a:endParaRPr lang="en-US" altLang="ja-JP" sz="1200" dirty="0">
              <a:solidFill>
                <a:schemeClr val="dk1"/>
              </a:solidFill>
              <a:latin typeface="Yu Gothic Medium" panose="020B0500000000000000" pitchFamily="50" charset="-128"/>
              <a:ea typeface="Yu Gothic Medium" panose="020B0500000000000000" pitchFamily="50" charset="-128"/>
            </a:endParaRPr>
          </a:p>
          <a:p>
            <a:r>
              <a:rPr lang="ja-JP" altLang="en-US" sz="1200" dirty="0">
                <a:solidFill>
                  <a:schemeClr val="dk1"/>
                </a:solidFill>
                <a:latin typeface="Yu Gothic Medium" panose="020B0500000000000000" pitchFamily="50" charset="-128"/>
                <a:ea typeface="Yu Gothic Medium" panose="020B0500000000000000" pitchFamily="50" charset="-128"/>
              </a:rPr>
              <a:t>メンテナンスラボでは様々なお悩みをお持ちの方に良くなっていただけるよう、豊富なアプローチが可能です。</a:t>
            </a:r>
            <a:endParaRPr lang="en-US" altLang="ja-JP" sz="1200" dirty="0">
              <a:solidFill>
                <a:schemeClr val="dk1"/>
              </a:solidFill>
              <a:latin typeface="Yu Gothic Medium" panose="020B0500000000000000" pitchFamily="50" charset="-128"/>
              <a:ea typeface="Yu Gothic Medium" panose="020B0500000000000000" pitchFamily="50" charset="-128"/>
            </a:endParaRPr>
          </a:p>
        </p:txBody>
      </p:sp>
      <p:sp>
        <p:nvSpPr>
          <p:cNvPr id="33" name="正方形/長方形 32">
            <a:extLst>
              <a:ext uri="{FF2B5EF4-FFF2-40B4-BE49-F238E27FC236}">
                <a16:creationId xmlns:a16="http://schemas.microsoft.com/office/drawing/2014/main" id="{C8C4D980-3478-425C-88A8-9F18739D02A0}"/>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8EC24806-AA10-4F1B-86F5-73C74EA4CEBF}"/>
              </a:ext>
            </a:extLst>
          </p:cNvPr>
          <p:cNvSpPr/>
          <p:nvPr/>
        </p:nvSpPr>
        <p:spPr>
          <a:xfrm>
            <a:off x="297278" y="167502"/>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Medium" panose="020B0500000000000000" pitchFamily="50" charset="-128"/>
                <a:ea typeface="游ゴシック Medium" panose="020B0500000000000000" pitchFamily="50" charset="-128"/>
              </a:rPr>
              <a:t>　</a:t>
            </a:r>
          </a:p>
        </p:txBody>
      </p:sp>
      <p:sp>
        <p:nvSpPr>
          <p:cNvPr id="35" name="テキスト ボックス 34">
            <a:extLst>
              <a:ext uri="{FF2B5EF4-FFF2-40B4-BE49-F238E27FC236}">
                <a16:creationId xmlns:a16="http://schemas.microsoft.com/office/drawing/2014/main" id="{62E708BF-614E-41D8-9A5C-EE76DB431A54}"/>
              </a:ext>
            </a:extLst>
          </p:cNvPr>
          <p:cNvSpPr txBox="1"/>
          <p:nvPr/>
        </p:nvSpPr>
        <p:spPr>
          <a:xfrm>
            <a:off x="2076099" y="403211"/>
            <a:ext cx="2622884" cy="369332"/>
          </a:xfrm>
          <a:prstGeom prst="rect">
            <a:avLst/>
          </a:prstGeom>
          <a:noFill/>
        </p:spPr>
        <p:txBody>
          <a:bodyPr wrap="square" rtlCol="0">
            <a:spAutoFit/>
          </a:bodyPr>
          <a:lstStyle/>
          <a:p>
            <a:r>
              <a:rPr kumimoji="1" lang="ja-JP" altLang="en-US" dirty="0">
                <a:solidFill>
                  <a:schemeClr val="bg1"/>
                </a:solidFill>
                <a:latin typeface="Yu Gothic Medium" panose="020B0500000000000000" pitchFamily="50" charset="-128"/>
                <a:ea typeface="Yu Gothic Medium" panose="020B0500000000000000" pitchFamily="50" charset="-128"/>
              </a:rPr>
              <a:t>メンテナンスメニュー</a:t>
            </a:r>
            <a:endParaRPr kumimoji="1" lang="en-US" altLang="ja-JP" dirty="0">
              <a:solidFill>
                <a:schemeClr val="bg1"/>
              </a:solidFill>
              <a:latin typeface="Yu Gothic Medium" panose="020B0500000000000000" pitchFamily="50" charset="-128"/>
              <a:ea typeface="Yu Gothic Medium" panose="020B0500000000000000" pitchFamily="50" charset="-128"/>
            </a:endParaRPr>
          </a:p>
        </p:txBody>
      </p:sp>
      <p:sp>
        <p:nvSpPr>
          <p:cNvPr id="36" name="テキスト ボックス 35">
            <a:extLst>
              <a:ext uri="{FF2B5EF4-FFF2-40B4-BE49-F238E27FC236}">
                <a16:creationId xmlns:a16="http://schemas.microsoft.com/office/drawing/2014/main" id="{888475E9-F016-4559-855E-11BA48424271}"/>
              </a:ext>
            </a:extLst>
          </p:cNvPr>
          <p:cNvSpPr txBox="1"/>
          <p:nvPr/>
        </p:nvSpPr>
        <p:spPr>
          <a:xfrm>
            <a:off x="3983584" y="497979"/>
            <a:ext cx="3539989" cy="261610"/>
          </a:xfrm>
          <a:prstGeom prst="rect">
            <a:avLst/>
          </a:prstGeom>
          <a:noFill/>
        </p:spPr>
        <p:txBody>
          <a:bodyPr wrap="square" rtlCol="0">
            <a:spAutoFit/>
          </a:bodyPr>
          <a:lstStyle>
            <a:defPPr>
              <a:defRPr lang="ja-JP"/>
            </a:defPPr>
            <a:lvl1pPr algn="r">
              <a:defRPr sz="105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US" altLang="ja-JP" dirty="0"/>
              <a:t>LAGUNA NIGUEL </a:t>
            </a:r>
            <a:r>
              <a:rPr lang="en-US" altLang="ja-JP"/>
              <a:t>MAINTENANCE</a:t>
            </a:r>
            <a:r>
              <a:rPr lang="ja-JP" altLang="en-US"/>
              <a:t> </a:t>
            </a:r>
            <a:r>
              <a:rPr lang="en-US" altLang="ja-JP" dirty="0"/>
              <a:t> </a:t>
            </a:r>
            <a:r>
              <a:rPr lang="en-US" altLang="ja-JP"/>
              <a:t>Menu</a:t>
            </a:r>
            <a:r>
              <a:rPr lang="ja-JP" altLang="en-US"/>
              <a:t> </a:t>
            </a:r>
            <a:endParaRPr lang="en-US" altLang="ja-JP" dirty="0"/>
          </a:p>
        </p:txBody>
      </p:sp>
      <p:sp>
        <p:nvSpPr>
          <p:cNvPr id="7" name="テキスト ボックス 6">
            <a:extLst>
              <a:ext uri="{FF2B5EF4-FFF2-40B4-BE49-F238E27FC236}">
                <a16:creationId xmlns:a16="http://schemas.microsoft.com/office/drawing/2014/main" id="{46D3593C-4B13-4549-A884-669C9BB3E26B}"/>
              </a:ext>
            </a:extLst>
          </p:cNvPr>
          <p:cNvSpPr txBox="1"/>
          <p:nvPr/>
        </p:nvSpPr>
        <p:spPr>
          <a:xfrm>
            <a:off x="395551" y="5179371"/>
            <a:ext cx="2598949" cy="769763"/>
          </a:xfrm>
          <a:prstGeom prst="rect">
            <a:avLst/>
          </a:prstGeom>
          <a:noFill/>
        </p:spPr>
        <p:txBody>
          <a:bodyPr wrap="square" rtlCol="0">
            <a:spAutoFit/>
          </a:bodyPr>
          <a:lstStyle/>
          <a:p>
            <a:pPr>
              <a:lnSpc>
                <a:spcPts val="1800"/>
              </a:lnSpc>
            </a:pPr>
            <a:r>
              <a:rPr lang="en-US" altLang="ja-JP" sz="1600" b="1" dirty="0">
                <a:latin typeface="Yu Gothic Medium" panose="020B0500000000000000" pitchFamily="50" charset="-128"/>
                <a:ea typeface="Yu Gothic Medium" panose="020B0500000000000000" pitchFamily="50" charset="-128"/>
              </a:rPr>
              <a:t>p</a:t>
            </a:r>
            <a:r>
              <a:rPr kumimoji="1" lang="en-US" altLang="ja-JP" sz="1600" b="1" dirty="0">
                <a:latin typeface="Yu Gothic Medium" panose="020B0500000000000000" pitchFamily="50" charset="-128"/>
                <a:ea typeface="Yu Gothic Medium" panose="020B0500000000000000" pitchFamily="50" charset="-128"/>
              </a:rPr>
              <a:t>eek a body</a:t>
            </a:r>
          </a:p>
          <a:p>
            <a:pPr>
              <a:lnSpc>
                <a:spcPts val="1800"/>
              </a:lnSpc>
            </a:pPr>
            <a:r>
              <a:rPr lang="ja-JP" altLang="en-US" sz="1200" dirty="0">
                <a:latin typeface="Yu Gothic Medium" panose="020B0500000000000000" pitchFamily="50" charset="-128"/>
                <a:ea typeface="Yu Gothic Medium" panose="020B0500000000000000" pitchFamily="50" charset="-128"/>
              </a:rPr>
              <a:t>体自身に行うカウンセリングです。</a:t>
            </a:r>
            <a:endParaRPr lang="en-US" altLang="ja-JP" sz="1200" dirty="0">
              <a:latin typeface="Yu Gothic Medium" panose="020B0500000000000000" pitchFamily="50" charset="-128"/>
              <a:ea typeface="Yu Gothic Medium" panose="020B0500000000000000" pitchFamily="50" charset="-128"/>
            </a:endParaRPr>
          </a:p>
          <a:p>
            <a:pPr>
              <a:lnSpc>
                <a:spcPts val="1800"/>
              </a:lnSpc>
            </a:pPr>
            <a:r>
              <a:rPr kumimoji="1" lang="ja-JP" altLang="en-US" sz="1200" dirty="0">
                <a:latin typeface="Yu Gothic Medium" panose="020B0500000000000000" pitchFamily="50" charset="-128"/>
                <a:ea typeface="Yu Gothic Medium" panose="020B0500000000000000" pitchFamily="50" charset="-128"/>
              </a:rPr>
              <a:t>体の状態</a:t>
            </a:r>
            <a:r>
              <a:rPr lang="ja-JP" altLang="en-US" sz="1200" dirty="0">
                <a:latin typeface="Yu Gothic Medium" panose="020B0500000000000000" pitchFamily="50" charset="-128"/>
                <a:ea typeface="Yu Gothic Medium" panose="020B0500000000000000" pitchFamily="50" charset="-128"/>
              </a:rPr>
              <a:t>を詳しく検査できます。</a:t>
            </a:r>
            <a:endParaRPr lang="en-US" altLang="ja-JP" sz="1200" dirty="0">
              <a:latin typeface="Yu Gothic Medium" panose="020B0500000000000000" pitchFamily="50" charset="-128"/>
              <a:ea typeface="Yu Gothic Medium" panose="020B0500000000000000" pitchFamily="50" charset="-128"/>
            </a:endParaRPr>
          </a:p>
        </p:txBody>
      </p:sp>
      <p:sp>
        <p:nvSpPr>
          <p:cNvPr id="47" name="テキスト ボックス 46">
            <a:extLst>
              <a:ext uri="{FF2B5EF4-FFF2-40B4-BE49-F238E27FC236}">
                <a16:creationId xmlns:a16="http://schemas.microsoft.com/office/drawing/2014/main" id="{0CDBC8C1-CA70-4868-AE62-6273A88A4F1F}"/>
              </a:ext>
            </a:extLst>
          </p:cNvPr>
          <p:cNvSpPr txBox="1"/>
          <p:nvPr/>
        </p:nvSpPr>
        <p:spPr>
          <a:xfrm>
            <a:off x="395551" y="6006826"/>
            <a:ext cx="1708248" cy="538930"/>
          </a:xfrm>
          <a:prstGeom prst="rect">
            <a:avLst/>
          </a:prstGeom>
          <a:noFill/>
        </p:spPr>
        <p:txBody>
          <a:bodyPr wrap="square">
            <a:spAutoFit/>
          </a:bodyPr>
          <a:lstStyle/>
          <a:p>
            <a:pPr>
              <a:lnSpc>
                <a:spcPts val="1800"/>
              </a:lnSpc>
            </a:pPr>
            <a:r>
              <a:rPr lang="ja-JP" altLang="en-US" sz="1400" b="1" dirty="0">
                <a:latin typeface="Yu Gothic Medium" panose="020B0500000000000000" pitchFamily="50" charset="-128"/>
                <a:ea typeface="Yu Gothic Medium" panose="020B0500000000000000" pitchFamily="50" charset="-128"/>
              </a:rPr>
              <a:t>その他 評価内容</a:t>
            </a:r>
            <a:endParaRPr lang="en-US" altLang="ja-JP" sz="1400" b="1" dirty="0">
              <a:latin typeface="Yu Gothic Medium" panose="020B0500000000000000" pitchFamily="50" charset="-128"/>
              <a:ea typeface="Yu Gothic Medium" panose="020B0500000000000000" pitchFamily="50" charset="-128"/>
            </a:endParaRPr>
          </a:p>
          <a:p>
            <a:pPr>
              <a:lnSpc>
                <a:spcPts val="1800"/>
              </a:lnSpc>
            </a:pPr>
            <a:r>
              <a:rPr lang="ja-JP" altLang="en-US" sz="1200" dirty="0">
                <a:latin typeface="Yu Gothic Medium" panose="020B0500000000000000" pitchFamily="50" charset="-128"/>
                <a:ea typeface="Yu Gothic Medium" panose="020B0500000000000000" pitchFamily="50" charset="-128"/>
              </a:rPr>
              <a:t>理学検査・体組成計</a:t>
            </a:r>
            <a:endParaRPr lang="en-US" altLang="ja-JP" sz="1200" dirty="0">
              <a:latin typeface="Yu Gothic Medium" panose="020B0500000000000000" pitchFamily="50" charset="-128"/>
              <a:ea typeface="Yu Gothic Medium" panose="020B0500000000000000" pitchFamily="50" charset="-128"/>
            </a:endParaRPr>
          </a:p>
        </p:txBody>
      </p:sp>
      <p:sp>
        <p:nvSpPr>
          <p:cNvPr id="55" name="テキスト ボックス 54">
            <a:extLst>
              <a:ext uri="{FF2B5EF4-FFF2-40B4-BE49-F238E27FC236}">
                <a16:creationId xmlns:a16="http://schemas.microsoft.com/office/drawing/2014/main" id="{7F430BA7-CE0A-4FCA-8E99-8887C65B5F93}"/>
              </a:ext>
            </a:extLst>
          </p:cNvPr>
          <p:cNvSpPr txBox="1"/>
          <p:nvPr/>
        </p:nvSpPr>
        <p:spPr>
          <a:xfrm>
            <a:off x="371475" y="1118736"/>
            <a:ext cx="4999422" cy="440769"/>
          </a:xfrm>
          <a:prstGeom prst="snip2DiagRect">
            <a:avLst/>
          </a:prstGeom>
          <a:solidFill>
            <a:schemeClr val="accent2"/>
          </a:solidFill>
        </p:spPr>
        <p:txBody>
          <a:bodyPr wrap="square">
            <a:spAutoFit/>
          </a:bodyPr>
          <a:lstStyle/>
          <a:p>
            <a:r>
              <a:rPr lang="ja-JP" altLang="en-US" dirty="0">
                <a:solidFill>
                  <a:schemeClr val="dk1"/>
                </a:solidFill>
                <a:latin typeface="Yu Gothic Medium" panose="020B0500000000000000" pitchFamily="50" charset="-128"/>
                <a:ea typeface="Yu Gothic Medium" panose="020B0500000000000000" pitchFamily="50" charset="-128"/>
              </a:rPr>
              <a:t>末永く健康的な生活のための、心と体のケア</a:t>
            </a:r>
            <a:endParaRPr lang="en-US" altLang="ja-JP" dirty="0">
              <a:solidFill>
                <a:schemeClr val="dk1"/>
              </a:solidFill>
              <a:latin typeface="Yu Gothic Medium" panose="020B0500000000000000" pitchFamily="50" charset="-128"/>
              <a:ea typeface="Yu Gothic Medium" panose="020B0500000000000000" pitchFamily="50" charset="-128"/>
            </a:endParaRPr>
          </a:p>
        </p:txBody>
      </p:sp>
      <p:sp>
        <p:nvSpPr>
          <p:cNvPr id="57" name="テキスト ボックス 56">
            <a:extLst>
              <a:ext uri="{FF2B5EF4-FFF2-40B4-BE49-F238E27FC236}">
                <a16:creationId xmlns:a16="http://schemas.microsoft.com/office/drawing/2014/main" id="{496B011D-797F-490B-9DA5-B1C008D71B2A}"/>
              </a:ext>
            </a:extLst>
          </p:cNvPr>
          <p:cNvSpPr txBox="1"/>
          <p:nvPr/>
        </p:nvSpPr>
        <p:spPr>
          <a:xfrm>
            <a:off x="2991598" y="5545826"/>
            <a:ext cx="3938920" cy="538930"/>
          </a:xfrm>
          <a:prstGeom prst="rect">
            <a:avLst/>
          </a:prstGeom>
          <a:noFill/>
        </p:spPr>
        <p:txBody>
          <a:bodyPr wrap="square">
            <a:spAutoFit/>
          </a:bodyPr>
          <a:lstStyle/>
          <a:p>
            <a:pPr>
              <a:lnSpc>
                <a:spcPts val="1800"/>
              </a:lnSpc>
            </a:pPr>
            <a:r>
              <a:rPr lang="ja-JP" altLang="en-US" sz="1600" b="1" dirty="0">
                <a:latin typeface="Yu Gothic Medium" panose="020B0500000000000000" pitchFamily="50" charset="-128"/>
                <a:ea typeface="Yu Gothic Medium" panose="020B0500000000000000" pitchFamily="50" charset="-128"/>
              </a:rPr>
              <a:t>ハンモックセラピー</a:t>
            </a:r>
            <a:endParaRPr lang="en-US" altLang="ja-JP" sz="1600" b="1" dirty="0">
              <a:latin typeface="Yu Gothic Medium" panose="020B0500000000000000" pitchFamily="50" charset="-128"/>
              <a:ea typeface="Yu Gothic Medium" panose="020B0500000000000000" pitchFamily="50" charset="-128"/>
            </a:endParaRPr>
          </a:p>
          <a:p>
            <a:pPr>
              <a:lnSpc>
                <a:spcPts val="1800"/>
              </a:lnSpc>
            </a:pPr>
            <a:r>
              <a:rPr lang="ja-JP" altLang="en-US" sz="1200" dirty="0">
                <a:latin typeface="Yu Gothic Medium" panose="020B0500000000000000" pitchFamily="50" charset="-128"/>
                <a:ea typeface="Yu Gothic Medium" panose="020B0500000000000000" pitchFamily="50" charset="-128"/>
              </a:rPr>
              <a:t>心地良い揺れを感じながら全身を整えます。</a:t>
            </a:r>
            <a:endParaRPr lang="en-US" altLang="ja-JP" sz="1200" dirty="0">
              <a:latin typeface="Yu Gothic Medium" panose="020B0500000000000000" pitchFamily="50" charset="-128"/>
              <a:ea typeface="Yu Gothic Medium" panose="020B0500000000000000" pitchFamily="50" charset="-128"/>
            </a:endParaRPr>
          </a:p>
        </p:txBody>
      </p:sp>
      <p:sp>
        <p:nvSpPr>
          <p:cNvPr id="59" name="テキスト ボックス 58">
            <a:extLst>
              <a:ext uri="{FF2B5EF4-FFF2-40B4-BE49-F238E27FC236}">
                <a16:creationId xmlns:a16="http://schemas.microsoft.com/office/drawing/2014/main" id="{B51F8484-0821-42A3-A02C-3993F7F9B601}"/>
              </a:ext>
            </a:extLst>
          </p:cNvPr>
          <p:cNvSpPr txBox="1"/>
          <p:nvPr/>
        </p:nvSpPr>
        <p:spPr>
          <a:xfrm>
            <a:off x="2991598" y="6112322"/>
            <a:ext cx="4662634" cy="538930"/>
          </a:xfrm>
          <a:prstGeom prst="rect">
            <a:avLst/>
          </a:prstGeom>
          <a:noFill/>
        </p:spPr>
        <p:txBody>
          <a:bodyPr wrap="square">
            <a:spAutoFit/>
          </a:bodyPr>
          <a:lstStyle/>
          <a:p>
            <a:pPr>
              <a:lnSpc>
                <a:spcPts val="1800"/>
              </a:lnSpc>
            </a:pPr>
            <a:r>
              <a:rPr lang="ja-JP" altLang="en-US" sz="1400" b="1" dirty="0">
                <a:latin typeface="Yu Gothic Medium" panose="020B0500000000000000" pitchFamily="50" charset="-128"/>
                <a:ea typeface="Yu Gothic Medium" panose="020B0500000000000000" pitchFamily="50" charset="-128"/>
              </a:rPr>
              <a:t>その他 施術方法</a:t>
            </a:r>
            <a:endParaRPr lang="en-US" altLang="ja-JP" sz="1400" b="1" dirty="0">
              <a:latin typeface="Yu Gothic Medium" panose="020B0500000000000000" pitchFamily="50" charset="-128"/>
              <a:ea typeface="Yu Gothic Medium" panose="020B0500000000000000" pitchFamily="50" charset="-128"/>
            </a:endParaRPr>
          </a:p>
          <a:p>
            <a:pPr>
              <a:lnSpc>
                <a:spcPts val="1800"/>
              </a:lnSpc>
            </a:pPr>
            <a:r>
              <a:rPr lang="ja-JP" altLang="en-US" sz="1200" dirty="0">
                <a:latin typeface="Yu Gothic Medium" panose="020B0500000000000000" pitchFamily="50" charset="-128"/>
                <a:ea typeface="Yu Gothic Medium" panose="020B0500000000000000" pitchFamily="50" charset="-128"/>
              </a:rPr>
              <a:t>クラニアルセラピー ・電気療法 ・内臓セラピー ・岩盤温熱療法</a:t>
            </a:r>
            <a:endParaRPr lang="en-US" altLang="ja-JP" sz="1200" dirty="0">
              <a:latin typeface="Yu Gothic Medium" panose="020B0500000000000000" pitchFamily="50" charset="-128"/>
              <a:ea typeface="Yu Gothic Medium" panose="020B0500000000000000" pitchFamily="50" charset="-128"/>
            </a:endParaRPr>
          </a:p>
        </p:txBody>
      </p:sp>
      <p:grpSp>
        <p:nvGrpSpPr>
          <p:cNvPr id="19" name="グループ化 18">
            <a:extLst>
              <a:ext uri="{FF2B5EF4-FFF2-40B4-BE49-F238E27FC236}">
                <a16:creationId xmlns:a16="http://schemas.microsoft.com/office/drawing/2014/main" id="{DD62FDF9-8BDE-4AF3-8C41-D271007B70FF}"/>
              </a:ext>
            </a:extLst>
          </p:cNvPr>
          <p:cNvGrpSpPr/>
          <p:nvPr/>
        </p:nvGrpSpPr>
        <p:grpSpPr>
          <a:xfrm>
            <a:off x="560461" y="2264947"/>
            <a:ext cx="2439365" cy="576958"/>
            <a:chOff x="560461" y="2264947"/>
            <a:chExt cx="2439365" cy="576958"/>
          </a:xfrm>
        </p:grpSpPr>
        <p:sp>
          <p:nvSpPr>
            <p:cNvPr id="100" name="正方形/長方形 99">
              <a:extLst>
                <a:ext uri="{FF2B5EF4-FFF2-40B4-BE49-F238E27FC236}">
                  <a16:creationId xmlns:a16="http://schemas.microsoft.com/office/drawing/2014/main" id="{A7DFBC62-0A38-4C09-83AF-DE259C254E9B}"/>
                </a:ext>
              </a:extLst>
            </p:cNvPr>
            <p:cNvSpPr/>
            <p:nvPr/>
          </p:nvSpPr>
          <p:spPr>
            <a:xfrm>
              <a:off x="560461" y="2435507"/>
              <a:ext cx="2082895" cy="210671"/>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5" name="グループ化 94">
              <a:extLst>
                <a:ext uri="{FF2B5EF4-FFF2-40B4-BE49-F238E27FC236}">
                  <a16:creationId xmlns:a16="http://schemas.microsoft.com/office/drawing/2014/main" id="{C59B8D15-7620-4CEE-8909-DA771699F2FE}"/>
                </a:ext>
              </a:extLst>
            </p:cNvPr>
            <p:cNvGrpSpPr/>
            <p:nvPr/>
          </p:nvGrpSpPr>
          <p:grpSpPr>
            <a:xfrm>
              <a:off x="727945" y="2264947"/>
              <a:ext cx="2271881" cy="576958"/>
              <a:chOff x="629631" y="2306373"/>
              <a:chExt cx="2271881" cy="576958"/>
            </a:xfrm>
          </p:grpSpPr>
          <p:sp>
            <p:nvSpPr>
              <p:cNvPr id="49" name="テキスト ボックス 48">
                <a:extLst>
                  <a:ext uri="{FF2B5EF4-FFF2-40B4-BE49-F238E27FC236}">
                    <a16:creationId xmlns:a16="http://schemas.microsoft.com/office/drawing/2014/main" id="{AE02C83E-B391-4ADF-B4A5-AD5C3644A2E7}"/>
                  </a:ext>
                </a:extLst>
              </p:cNvPr>
              <p:cNvSpPr txBox="1"/>
              <p:nvPr/>
            </p:nvSpPr>
            <p:spPr>
              <a:xfrm>
                <a:off x="629631" y="2306373"/>
                <a:ext cx="2016038"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chemeClr val="tx1"/>
                    </a:solidFill>
                  </a:rPr>
                  <a:t>予防</a:t>
                </a:r>
                <a:endParaRPr lang="en-US" altLang="ja-JP" sz="1600" dirty="0">
                  <a:solidFill>
                    <a:schemeClr val="tx1"/>
                  </a:solidFill>
                </a:endParaRPr>
              </a:p>
            </p:txBody>
          </p:sp>
          <p:sp>
            <p:nvSpPr>
              <p:cNvPr id="71" name="テキスト ボックス 70">
                <a:extLst>
                  <a:ext uri="{FF2B5EF4-FFF2-40B4-BE49-F238E27FC236}">
                    <a16:creationId xmlns:a16="http://schemas.microsoft.com/office/drawing/2014/main" id="{72DCB41C-027B-4E43-92F1-A0F50960642D}"/>
                  </a:ext>
                </a:extLst>
              </p:cNvPr>
              <p:cNvSpPr txBox="1"/>
              <p:nvPr/>
            </p:nvSpPr>
            <p:spPr>
              <a:xfrm>
                <a:off x="629631" y="2606332"/>
                <a:ext cx="2271881" cy="276999"/>
              </a:xfrm>
              <a:prstGeom prst="rect">
                <a:avLst/>
              </a:prstGeom>
              <a:noFill/>
            </p:spPr>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en-US" altLang="ja-JP" sz="1200" dirty="0"/>
                  <a:t>O</a:t>
                </a:r>
                <a:r>
                  <a:rPr lang="ja-JP" altLang="en-US" sz="1200" dirty="0"/>
                  <a:t>脚・骨盤矯正・姿勢改善</a:t>
                </a:r>
              </a:p>
            </p:txBody>
          </p:sp>
        </p:grpSp>
        <p:sp>
          <p:nvSpPr>
            <p:cNvPr id="77" name="グラフィックス 26" descr="トランプのダイヤ">
              <a:extLst>
                <a:ext uri="{FF2B5EF4-FFF2-40B4-BE49-F238E27FC236}">
                  <a16:creationId xmlns:a16="http://schemas.microsoft.com/office/drawing/2014/main" id="{B35EC4AF-032B-4DD9-856F-57CA1A62968A}"/>
                </a:ext>
              </a:extLst>
            </p:cNvPr>
            <p:cNvSpPr>
              <a:spLocks noChangeAspect="1"/>
            </p:cNvSpPr>
            <p:nvPr/>
          </p:nvSpPr>
          <p:spPr>
            <a:xfrm flipV="1">
              <a:off x="622270" y="2337048"/>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grpSp>
        <p:nvGrpSpPr>
          <p:cNvPr id="20" name="グループ化 19">
            <a:extLst>
              <a:ext uri="{FF2B5EF4-FFF2-40B4-BE49-F238E27FC236}">
                <a16:creationId xmlns:a16="http://schemas.microsoft.com/office/drawing/2014/main" id="{C279495A-1689-405B-AC3B-D778B8BD3D33}"/>
              </a:ext>
            </a:extLst>
          </p:cNvPr>
          <p:cNvGrpSpPr/>
          <p:nvPr/>
        </p:nvGrpSpPr>
        <p:grpSpPr>
          <a:xfrm>
            <a:off x="2924631" y="2257853"/>
            <a:ext cx="2423191" cy="591146"/>
            <a:chOff x="2760247" y="2257853"/>
            <a:chExt cx="2423191" cy="591146"/>
          </a:xfrm>
        </p:grpSpPr>
        <p:sp>
          <p:nvSpPr>
            <p:cNvPr id="102" name="正方形/長方形 101">
              <a:extLst>
                <a:ext uri="{FF2B5EF4-FFF2-40B4-BE49-F238E27FC236}">
                  <a16:creationId xmlns:a16="http://schemas.microsoft.com/office/drawing/2014/main" id="{111C3118-707B-4E07-A3EC-837EBAFA2890}"/>
                </a:ext>
              </a:extLst>
            </p:cNvPr>
            <p:cNvSpPr/>
            <p:nvPr/>
          </p:nvSpPr>
          <p:spPr>
            <a:xfrm>
              <a:off x="2820708" y="2434396"/>
              <a:ext cx="1905906" cy="209870"/>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6" name="グループ化 95">
              <a:extLst>
                <a:ext uri="{FF2B5EF4-FFF2-40B4-BE49-F238E27FC236}">
                  <a16:creationId xmlns:a16="http://schemas.microsoft.com/office/drawing/2014/main" id="{4C60C244-EAE6-4786-8059-6E8F1195335D}"/>
                </a:ext>
              </a:extLst>
            </p:cNvPr>
            <p:cNvGrpSpPr/>
            <p:nvPr/>
          </p:nvGrpSpPr>
          <p:grpSpPr>
            <a:xfrm>
              <a:off x="2841486" y="2257853"/>
              <a:ext cx="2341952" cy="591146"/>
              <a:chOff x="3069936" y="2306373"/>
              <a:chExt cx="2341952" cy="591146"/>
            </a:xfrm>
          </p:grpSpPr>
          <p:sp>
            <p:nvSpPr>
              <p:cNvPr id="51" name="正方形/長方形 50">
                <a:extLst>
                  <a:ext uri="{FF2B5EF4-FFF2-40B4-BE49-F238E27FC236}">
                    <a16:creationId xmlns:a16="http://schemas.microsoft.com/office/drawing/2014/main" id="{DB01A731-B97D-45D2-85AC-0F75F56E0D62}"/>
                  </a:ext>
                </a:extLst>
              </p:cNvPr>
              <p:cNvSpPr/>
              <p:nvPr/>
            </p:nvSpPr>
            <p:spPr>
              <a:xfrm>
                <a:off x="3069936" y="2306373"/>
                <a:ext cx="2341952"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sz="1600" dirty="0">
                    <a:solidFill>
                      <a:schemeClr val="tx1"/>
                    </a:solidFill>
                    <a:latin typeface="Yu Gothic Medium" panose="020B0500000000000000" pitchFamily="50" charset="-128"/>
                    <a:ea typeface="Yu Gothic Medium" panose="020B0500000000000000" pitchFamily="50" charset="-128"/>
                  </a:rPr>
                  <a:t>リラクゼーション</a:t>
                </a:r>
                <a:endParaRPr lang="en-US" altLang="ja-JP" sz="1600" dirty="0">
                  <a:solidFill>
                    <a:schemeClr val="tx1"/>
                  </a:solidFill>
                  <a:latin typeface="Yu Gothic Medium" panose="020B0500000000000000" pitchFamily="50" charset="-128"/>
                  <a:ea typeface="Yu Gothic Medium" panose="020B0500000000000000" pitchFamily="50" charset="-128"/>
                </a:endParaRPr>
              </a:p>
            </p:txBody>
          </p:sp>
          <p:sp>
            <p:nvSpPr>
              <p:cNvPr id="73" name="正方形/長方形 72">
                <a:extLst>
                  <a:ext uri="{FF2B5EF4-FFF2-40B4-BE49-F238E27FC236}">
                    <a16:creationId xmlns:a16="http://schemas.microsoft.com/office/drawing/2014/main" id="{5F0EAA34-C59F-4C3D-B137-FF8612183D7A}"/>
                  </a:ext>
                </a:extLst>
              </p:cNvPr>
              <p:cNvSpPr/>
              <p:nvPr/>
            </p:nvSpPr>
            <p:spPr>
              <a:xfrm>
                <a:off x="3069936" y="2620520"/>
                <a:ext cx="1685077" cy="276999"/>
              </a:xfrm>
              <a:prstGeom prst="rect">
                <a:avLst/>
              </a:prstGeom>
              <a:noFill/>
            </p:spPr>
            <p:txBody>
              <a:bodyPr wrap="square" rtlCol="0">
                <a:spAutoFit/>
              </a:bodyPr>
              <a:lstStyle/>
              <a:p>
                <a:r>
                  <a:rPr lang="ja-JP" altLang="en-US" sz="1200" dirty="0">
                    <a:solidFill>
                      <a:schemeClr val="dk1"/>
                    </a:solidFill>
                    <a:latin typeface="Yu Gothic Medium" panose="020B0500000000000000" pitchFamily="50" charset="-128"/>
                    <a:ea typeface="Yu Gothic Medium" panose="020B0500000000000000" pitchFamily="50" charset="-128"/>
                  </a:rPr>
                  <a:t>肩こり・慢性疲労</a:t>
                </a:r>
                <a:endParaRPr lang="en-US" altLang="ja-JP" sz="1200" dirty="0">
                  <a:solidFill>
                    <a:schemeClr val="dk1"/>
                  </a:solidFill>
                  <a:latin typeface="Yu Gothic Medium" panose="020B0500000000000000" pitchFamily="50" charset="-128"/>
                  <a:ea typeface="Yu Gothic Medium" panose="020B0500000000000000" pitchFamily="50" charset="-128"/>
                </a:endParaRPr>
              </a:p>
            </p:txBody>
          </p:sp>
        </p:grpSp>
        <p:sp>
          <p:nvSpPr>
            <p:cNvPr id="79" name="グラフィックス 26" descr="トランプのダイヤ">
              <a:extLst>
                <a:ext uri="{FF2B5EF4-FFF2-40B4-BE49-F238E27FC236}">
                  <a16:creationId xmlns:a16="http://schemas.microsoft.com/office/drawing/2014/main" id="{EEE6FEC6-25BB-4770-A699-E5235919265E}"/>
                </a:ext>
              </a:extLst>
            </p:cNvPr>
            <p:cNvSpPr>
              <a:spLocks noChangeAspect="1"/>
            </p:cNvSpPr>
            <p:nvPr/>
          </p:nvSpPr>
          <p:spPr>
            <a:xfrm flipV="1">
              <a:off x="2760247" y="2337048"/>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grpSp>
        <p:nvGrpSpPr>
          <p:cNvPr id="18" name="グループ化 17">
            <a:extLst>
              <a:ext uri="{FF2B5EF4-FFF2-40B4-BE49-F238E27FC236}">
                <a16:creationId xmlns:a16="http://schemas.microsoft.com/office/drawing/2014/main" id="{4C937EA9-794E-4780-83FE-0BF3589A5ABD}"/>
              </a:ext>
            </a:extLst>
          </p:cNvPr>
          <p:cNvGrpSpPr/>
          <p:nvPr/>
        </p:nvGrpSpPr>
        <p:grpSpPr>
          <a:xfrm>
            <a:off x="5089923" y="2264947"/>
            <a:ext cx="2725832" cy="576958"/>
            <a:chOff x="4874169" y="2264947"/>
            <a:chExt cx="2725832" cy="576958"/>
          </a:xfrm>
        </p:grpSpPr>
        <p:sp>
          <p:nvSpPr>
            <p:cNvPr id="104" name="正方形/長方形 103">
              <a:extLst>
                <a:ext uri="{FF2B5EF4-FFF2-40B4-BE49-F238E27FC236}">
                  <a16:creationId xmlns:a16="http://schemas.microsoft.com/office/drawing/2014/main" id="{0E2D1EB2-DEC6-4708-A661-DD82BB1C302E}"/>
                </a:ext>
              </a:extLst>
            </p:cNvPr>
            <p:cNvSpPr/>
            <p:nvPr/>
          </p:nvSpPr>
          <p:spPr>
            <a:xfrm>
              <a:off x="5032509" y="2417994"/>
              <a:ext cx="2183612" cy="185507"/>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7" name="グループ化 96">
              <a:extLst>
                <a:ext uri="{FF2B5EF4-FFF2-40B4-BE49-F238E27FC236}">
                  <a16:creationId xmlns:a16="http://schemas.microsoft.com/office/drawing/2014/main" id="{BCDF9AB9-679B-404C-95AC-698C2E4AFCBD}"/>
                </a:ext>
              </a:extLst>
            </p:cNvPr>
            <p:cNvGrpSpPr/>
            <p:nvPr/>
          </p:nvGrpSpPr>
          <p:grpSpPr>
            <a:xfrm>
              <a:off x="4990111" y="2264947"/>
              <a:ext cx="2609890" cy="576958"/>
              <a:chOff x="5342651" y="2306373"/>
              <a:chExt cx="2609890" cy="576958"/>
            </a:xfrm>
          </p:grpSpPr>
          <p:sp>
            <p:nvSpPr>
              <p:cNvPr id="53" name="正方形/長方形 52">
                <a:extLst>
                  <a:ext uri="{FF2B5EF4-FFF2-40B4-BE49-F238E27FC236}">
                    <a16:creationId xmlns:a16="http://schemas.microsoft.com/office/drawing/2014/main" id="{D035ABF8-BE1C-489F-A98D-9A332A8E5E24}"/>
                  </a:ext>
                </a:extLst>
              </p:cNvPr>
              <p:cNvSpPr/>
              <p:nvPr/>
            </p:nvSpPr>
            <p:spPr>
              <a:xfrm>
                <a:off x="5342651" y="2306373"/>
                <a:ext cx="1722508"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sz="1600" dirty="0">
                    <a:solidFill>
                      <a:schemeClr val="tx1"/>
                    </a:solidFill>
                    <a:latin typeface="Yu Gothic Medium" panose="020B0500000000000000" pitchFamily="50" charset="-128"/>
                    <a:ea typeface="Yu Gothic Medium" panose="020B0500000000000000" pitchFamily="50" charset="-128"/>
                  </a:rPr>
                  <a:t>痛み改善</a:t>
                </a:r>
                <a:endParaRPr lang="en-US" altLang="ja-JP" sz="1600" dirty="0">
                  <a:solidFill>
                    <a:schemeClr val="tx1"/>
                  </a:solidFill>
                  <a:latin typeface="Yu Gothic Medium" panose="020B0500000000000000" pitchFamily="50" charset="-128"/>
                  <a:ea typeface="Yu Gothic Medium" panose="020B0500000000000000" pitchFamily="50" charset="-128"/>
                </a:endParaRPr>
              </a:p>
            </p:txBody>
          </p:sp>
          <p:sp>
            <p:nvSpPr>
              <p:cNvPr id="75" name="正方形/長方形 74">
                <a:extLst>
                  <a:ext uri="{FF2B5EF4-FFF2-40B4-BE49-F238E27FC236}">
                    <a16:creationId xmlns:a16="http://schemas.microsoft.com/office/drawing/2014/main" id="{BF506C0A-33DC-4F0D-82B6-31B586337EE7}"/>
                  </a:ext>
                </a:extLst>
              </p:cNvPr>
              <p:cNvSpPr/>
              <p:nvPr/>
            </p:nvSpPr>
            <p:spPr>
              <a:xfrm>
                <a:off x="5342651" y="2606332"/>
                <a:ext cx="2609890" cy="276999"/>
              </a:xfrm>
              <a:prstGeom prst="rect">
                <a:avLst/>
              </a:prstGeom>
              <a:noFill/>
            </p:spPr>
            <p:txBody>
              <a:bodyPr wrap="square" rtlCol="0">
                <a:spAutoFit/>
              </a:bodyPr>
              <a:lstStyle/>
              <a:p>
                <a:r>
                  <a:rPr lang="ja-JP" altLang="en-US" sz="1200" dirty="0">
                    <a:solidFill>
                      <a:schemeClr val="dk1"/>
                    </a:solidFill>
                    <a:latin typeface="Yu Gothic Medium" panose="020B0500000000000000" pitchFamily="50" charset="-128"/>
                    <a:ea typeface="Yu Gothic Medium" panose="020B0500000000000000" pitchFamily="50" charset="-128"/>
                  </a:rPr>
                  <a:t>関節痛・筋肉痛・スポーツ外傷</a:t>
                </a:r>
                <a:endParaRPr lang="en-US" altLang="ja-JP" sz="1200" dirty="0">
                  <a:solidFill>
                    <a:schemeClr val="dk1"/>
                  </a:solidFill>
                  <a:latin typeface="Yu Gothic Medium" panose="020B0500000000000000" pitchFamily="50" charset="-128"/>
                  <a:ea typeface="Yu Gothic Medium" panose="020B0500000000000000" pitchFamily="50" charset="-128"/>
                </a:endParaRPr>
              </a:p>
            </p:txBody>
          </p:sp>
        </p:grpSp>
        <p:sp>
          <p:nvSpPr>
            <p:cNvPr id="81" name="グラフィックス 26" descr="トランプのダイヤ">
              <a:extLst>
                <a:ext uri="{FF2B5EF4-FFF2-40B4-BE49-F238E27FC236}">
                  <a16:creationId xmlns:a16="http://schemas.microsoft.com/office/drawing/2014/main" id="{BD2B1CD6-9DE4-44CE-8C17-4DD83E394032}"/>
                </a:ext>
              </a:extLst>
            </p:cNvPr>
            <p:cNvSpPr>
              <a:spLocks noChangeAspect="1"/>
            </p:cNvSpPr>
            <p:nvPr/>
          </p:nvSpPr>
          <p:spPr>
            <a:xfrm flipV="1">
              <a:off x="4874169" y="2329954"/>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sp>
        <p:nvSpPr>
          <p:cNvPr id="40" name="テキスト ボックス 39">
            <a:extLst>
              <a:ext uri="{FF2B5EF4-FFF2-40B4-BE49-F238E27FC236}">
                <a16:creationId xmlns:a16="http://schemas.microsoft.com/office/drawing/2014/main" id="{DF5876EF-6153-4FF2-B6CF-3A08D87B4712}"/>
              </a:ext>
            </a:extLst>
          </p:cNvPr>
          <p:cNvSpPr txBox="1"/>
          <p:nvPr/>
        </p:nvSpPr>
        <p:spPr>
          <a:xfrm>
            <a:off x="1160863" y="4721145"/>
            <a:ext cx="792000" cy="3385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ja-JP" altLang="en-US" sz="1600" dirty="0">
                <a:solidFill>
                  <a:schemeClr val="tx1"/>
                </a:solidFill>
                <a:latin typeface="游ゴシック Medium" panose="020B0500000000000000" pitchFamily="50" charset="-128"/>
                <a:ea typeface="游ゴシック Medium" panose="020B0500000000000000" pitchFamily="50" charset="-128"/>
              </a:rPr>
              <a:t>評価</a:t>
            </a:r>
            <a:endParaRPr lang="ja-JP" altLang="en-US" sz="1600" dirty="0">
              <a:solidFill>
                <a:schemeClr val="tx1"/>
              </a:solidFill>
            </a:endParaRPr>
          </a:p>
        </p:txBody>
      </p:sp>
      <p:sp>
        <p:nvSpPr>
          <p:cNvPr id="44" name="テキスト ボックス 43">
            <a:extLst>
              <a:ext uri="{FF2B5EF4-FFF2-40B4-BE49-F238E27FC236}">
                <a16:creationId xmlns:a16="http://schemas.microsoft.com/office/drawing/2014/main" id="{5E37931D-578A-4C33-8EE5-F65458712288}"/>
              </a:ext>
            </a:extLst>
          </p:cNvPr>
          <p:cNvSpPr txBox="1"/>
          <p:nvPr/>
        </p:nvSpPr>
        <p:spPr>
          <a:xfrm>
            <a:off x="4835199" y="4721145"/>
            <a:ext cx="792000" cy="3385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ja-JP" altLang="en-US" sz="1600" dirty="0">
                <a:solidFill>
                  <a:schemeClr val="tx1"/>
                </a:solidFill>
                <a:latin typeface="游ゴシック Medium" panose="020B0500000000000000" pitchFamily="50" charset="-128"/>
                <a:ea typeface="游ゴシック Medium" panose="020B0500000000000000" pitchFamily="50" charset="-128"/>
              </a:rPr>
              <a:t>施術</a:t>
            </a:r>
            <a:endParaRPr lang="ja-JP" altLang="en-US" sz="1600" dirty="0">
              <a:solidFill>
                <a:schemeClr val="tx1"/>
              </a:solidFill>
            </a:endParaRPr>
          </a:p>
        </p:txBody>
      </p:sp>
      <p:cxnSp>
        <p:nvCxnSpPr>
          <p:cNvPr id="109" name="直線コネクタ 108">
            <a:extLst>
              <a:ext uri="{FF2B5EF4-FFF2-40B4-BE49-F238E27FC236}">
                <a16:creationId xmlns:a16="http://schemas.microsoft.com/office/drawing/2014/main" id="{6FD98C12-0F43-4CB7-9E4E-D5C633D5CB55}"/>
              </a:ext>
            </a:extLst>
          </p:cNvPr>
          <p:cNvCxnSpPr>
            <a:cxnSpLocks/>
            <a:stCxn id="44" idx="3"/>
          </p:cNvCxnSpPr>
          <p:nvPr/>
        </p:nvCxnSpPr>
        <p:spPr>
          <a:xfrm>
            <a:off x="5627199" y="4890422"/>
            <a:ext cx="1945176"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4CDCA64C-D897-40B6-8A72-785A1ACB68FF}"/>
              </a:ext>
            </a:extLst>
          </p:cNvPr>
          <p:cNvCxnSpPr>
            <a:cxnSpLocks/>
            <a:endCxn id="44" idx="1"/>
          </p:cNvCxnSpPr>
          <p:nvPr/>
        </p:nvCxnSpPr>
        <p:spPr>
          <a:xfrm>
            <a:off x="2897810" y="4890422"/>
            <a:ext cx="1937389"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1EE0FB14-C469-4C99-AE89-6BD01EBD9A21}"/>
              </a:ext>
            </a:extLst>
          </p:cNvPr>
          <p:cNvCxnSpPr>
            <a:cxnSpLocks/>
            <a:endCxn id="40" idx="1"/>
          </p:cNvCxnSpPr>
          <p:nvPr/>
        </p:nvCxnSpPr>
        <p:spPr>
          <a:xfrm>
            <a:off x="378882" y="4890422"/>
            <a:ext cx="781981"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98009737-C00C-47AC-B717-EB678D1CA089}"/>
              </a:ext>
            </a:extLst>
          </p:cNvPr>
          <p:cNvCxnSpPr>
            <a:cxnSpLocks/>
            <a:stCxn id="40" idx="3"/>
          </p:cNvCxnSpPr>
          <p:nvPr/>
        </p:nvCxnSpPr>
        <p:spPr>
          <a:xfrm>
            <a:off x="1952863" y="4890422"/>
            <a:ext cx="740613"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pic>
        <p:nvPicPr>
          <p:cNvPr id="4" name="図 3" descr="テキスト&#10;&#10;自動的に生成された説明">
            <a:extLst>
              <a:ext uri="{FF2B5EF4-FFF2-40B4-BE49-F238E27FC236}">
                <a16:creationId xmlns:a16="http://schemas.microsoft.com/office/drawing/2014/main" id="{B0589E48-E451-469F-B408-5AC096DA48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spTree>
    <p:extLst>
      <p:ext uri="{BB962C8B-B14F-4D97-AF65-F5344CB8AC3E}">
        <p14:creationId xmlns:p14="http://schemas.microsoft.com/office/powerpoint/2010/main" val="4212161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四角形: 対角を切り取る 45">
            <a:extLst>
              <a:ext uri="{FF2B5EF4-FFF2-40B4-BE49-F238E27FC236}">
                <a16:creationId xmlns:a16="http://schemas.microsoft.com/office/drawing/2014/main" id="{CABA6C91-F5BA-4620-9F9E-D87DC2B971AF}"/>
              </a:ext>
            </a:extLst>
          </p:cNvPr>
          <p:cNvSpPr/>
          <p:nvPr/>
        </p:nvSpPr>
        <p:spPr>
          <a:xfrm>
            <a:off x="3504323" y="2218312"/>
            <a:ext cx="3983643" cy="485817"/>
          </a:xfrm>
          <a:prstGeom prst="snip2Diag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BDF66769-CF1E-4FDC-9563-0B773EF677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71" t="6242" r="9335" b="10282"/>
          <a:stretch/>
        </p:blipFill>
        <p:spPr>
          <a:xfrm>
            <a:off x="476776" y="2155568"/>
            <a:ext cx="3027547" cy="1945416"/>
          </a:xfrm>
          <a:prstGeom prst="rect">
            <a:avLst/>
          </a:prstGeom>
        </p:spPr>
      </p:pic>
      <p:sp>
        <p:nvSpPr>
          <p:cNvPr id="7" name="テキスト ボックス 6">
            <a:extLst>
              <a:ext uri="{FF2B5EF4-FFF2-40B4-BE49-F238E27FC236}">
                <a16:creationId xmlns:a16="http://schemas.microsoft.com/office/drawing/2014/main" id="{085E2345-56BC-4DD0-A96E-517EF412BE35}"/>
              </a:ext>
            </a:extLst>
          </p:cNvPr>
          <p:cNvSpPr txBox="1"/>
          <p:nvPr/>
        </p:nvSpPr>
        <p:spPr>
          <a:xfrm>
            <a:off x="390725" y="1308347"/>
            <a:ext cx="7273707" cy="738664"/>
          </a:xfrm>
          <a:prstGeom prst="rect">
            <a:avLst/>
          </a:prstGeom>
          <a:noFill/>
        </p:spPr>
        <p:txBody>
          <a:bodyPr wrap="square" rtlCol="0">
            <a:spAutoFit/>
          </a:bodyPr>
          <a:lstStyle/>
          <a:p>
            <a:r>
              <a:rPr lang="ja-JP" altLang="en-US" sz="1400" dirty="0">
                <a:solidFill>
                  <a:schemeClr val="tx1"/>
                </a:solidFill>
                <a:latin typeface="Yu Gothic Medium" panose="020B0500000000000000" pitchFamily="50" charset="-128"/>
                <a:ea typeface="Yu Gothic Medium" panose="020B0500000000000000" pitchFamily="50" charset="-128"/>
              </a:rPr>
              <a:t>近年、人生</a:t>
            </a:r>
            <a:r>
              <a:rPr lang="en-US" altLang="ja-JP" sz="1400" dirty="0">
                <a:solidFill>
                  <a:schemeClr val="tx1"/>
                </a:solidFill>
                <a:latin typeface="Yu Gothic Medium" panose="020B0500000000000000" pitchFamily="50" charset="-128"/>
                <a:ea typeface="Yu Gothic Medium" panose="020B0500000000000000" pitchFamily="50" charset="-128"/>
              </a:rPr>
              <a:t>100</a:t>
            </a:r>
            <a:r>
              <a:rPr lang="ja-JP" altLang="en-US" sz="1400" dirty="0">
                <a:solidFill>
                  <a:schemeClr val="tx1"/>
                </a:solidFill>
                <a:latin typeface="Yu Gothic Medium" panose="020B0500000000000000" pitchFamily="50" charset="-128"/>
                <a:ea typeface="Yu Gothic Medium" panose="020B0500000000000000" pitchFamily="50" charset="-128"/>
              </a:rPr>
              <a:t>年時代となり、健康・美容を永く保ち、充実した生活を送って頂きたい！そんな思いから、どんな方にも魅力的なサポートを提供できる場所を創りたいと思い、ウェルネスサロン</a:t>
            </a:r>
            <a:r>
              <a:rPr lang="en-US" altLang="ja-JP" sz="1400" dirty="0">
                <a:solidFill>
                  <a:schemeClr val="tx1"/>
                </a:solidFill>
                <a:latin typeface="Yu Gothic Medium" panose="020B0500000000000000" pitchFamily="50" charset="-128"/>
                <a:ea typeface="Yu Gothic Medium" panose="020B0500000000000000" pitchFamily="50" charset="-128"/>
              </a:rPr>
              <a:t>『LAGUNA NIGUEL』</a:t>
            </a:r>
            <a:r>
              <a:rPr lang="ja-JP" altLang="en-US" sz="1400" dirty="0">
                <a:solidFill>
                  <a:schemeClr val="tx1"/>
                </a:solidFill>
                <a:latin typeface="Yu Gothic Medium" panose="020B0500000000000000" pitchFamily="50" charset="-128"/>
                <a:ea typeface="Yu Gothic Medium" panose="020B0500000000000000" pitchFamily="50" charset="-128"/>
              </a:rPr>
              <a:t>を設立しました。</a:t>
            </a:r>
          </a:p>
        </p:txBody>
      </p:sp>
      <p:sp>
        <p:nvSpPr>
          <p:cNvPr id="12" name="正方形/長方形 11">
            <a:extLst>
              <a:ext uri="{FF2B5EF4-FFF2-40B4-BE49-F238E27FC236}">
                <a16:creationId xmlns:a16="http://schemas.microsoft.com/office/drawing/2014/main" id="{20576A6E-B66D-412C-A487-0C947B9EFA61}"/>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1DF4FD7-ADD7-4F28-8D2A-71363CAB6B66}"/>
              </a:ext>
            </a:extLst>
          </p:cNvPr>
          <p:cNvSpPr/>
          <p:nvPr/>
        </p:nvSpPr>
        <p:spPr>
          <a:xfrm>
            <a:off x="297278" y="167502"/>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Medium" panose="020B0500000000000000" pitchFamily="50" charset="-128"/>
                <a:ea typeface="游ゴシック Medium" panose="020B0500000000000000" pitchFamily="50" charset="-128"/>
              </a:rPr>
              <a:t>　</a:t>
            </a:r>
          </a:p>
        </p:txBody>
      </p:sp>
      <p:sp>
        <p:nvSpPr>
          <p:cNvPr id="15" name="テキスト ボックス 14">
            <a:extLst>
              <a:ext uri="{FF2B5EF4-FFF2-40B4-BE49-F238E27FC236}">
                <a16:creationId xmlns:a16="http://schemas.microsoft.com/office/drawing/2014/main" id="{A5DA3810-008B-4EA5-9C29-4787032C428B}"/>
              </a:ext>
            </a:extLst>
          </p:cNvPr>
          <p:cNvSpPr txBox="1"/>
          <p:nvPr/>
        </p:nvSpPr>
        <p:spPr>
          <a:xfrm>
            <a:off x="2076099" y="403211"/>
            <a:ext cx="2622884" cy="369332"/>
          </a:xfrm>
          <a:prstGeom prst="rect">
            <a:avLst/>
          </a:prstGeom>
          <a:noFill/>
        </p:spPr>
        <p:txBody>
          <a:bodyPr wrap="square" rtlCol="0">
            <a:spAutoFit/>
          </a:bodyPr>
          <a:lstStyle/>
          <a:p>
            <a:r>
              <a:rPr kumimoji="1" lang="ja-JP" altLang="en-US" dirty="0">
                <a:solidFill>
                  <a:schemeClr val="bg1"/>
                </a:solidFill>
                <a:latin typeface="Yu Gothic Medium" panose="020B0500000000000000" pitchFamily="50" charset="-128"/>
                <a:ea typeface="Yu Gothic Medium" panose="020B0500000000000000" pitchFamily="50" charset="-128"/>
              </a:rPr>
              <a:t>メンテナンスメニュー</a:t>
            </a:r>
            <a:endParaRPr kumimoji="1" lang="en-US" altLang="ja-JP" dirty="0">
              <a:solidFill>
                <a:schemeClr val="bg1"/>
              </a:solidFill>
              <a:latin typeface="Yu Gothic Medium" panose="020B0500000000000000" pitchFamily="50" charset="-128"/>
              <a:ea typeface="Yu Gothic Medium" panose="020B0500000000000000" pitchFamily="50" charset="-128"/>
            </a:endParaRPr>
          </a:p>
        </p:txBody>
      </p:sp>
      <p:sp>
        <p:nvSpPr>
          <p:cNvPr id="16" name="テキスト ボックス 15">
            <a:extLst>
              <a:ext uri="{FF2B5EF4-FFF2-40B4-BE49-F238E27FC236}">
                <a16:creationId xmlns:a16="http://schemas.microsoft.com/office/drawing/2014/main" id="{96E5009B-AB8F-402D-9A81-32F0D22E8CF3}"/>
              </a:ext>
            </a:extLst>
          </p:cNvPr>
          <p:cNvSpPr txBox="1"/>
          <p:nvPr/>
        </p:nvSpPr>
        <p:spPr>
          <a:xfrm>
            <a:off x="3983584" y="497979"/>
            <a:ext cx="3539989" cy="261610"/>
          </a:xfrm>
          <a:prstGeom prst="rect">
            <a:avLst/>
          </a:prstGeom>
          <a:noFill/>
        </p:spPr>
        <p:txBody>
          <a:bodyPr wrap="square" rtlCol="0">
            <a:spAutoFit/>
          </a:bodyPr>
          <a:lstStyle>
            <a:defPPr>
              <a:defRPr lang="ja-JP"/>
            </a:defPPr>
            <a:lvl1pPr algn="r">
              <a:defRPr sz="105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US" altLang="ja-JP" dirty="0"/>
              <a:t>LAGUNA NIGUEL </a:t>
            </a:r>
            <a:r>
              <a:rPr lang="en-US" altLang="ja-JP"/>
              <a:t>MAINTENANCE</a:t>
            </a:r>
            <a:r>
              <a:rPr lang="ja-JP" altLang="en-US"/>
              <a:t> </a:t>
            </a:r>
            <a:r>
              <a:rPr lang="en-US" altLang="ja-JP" dirty="0"/>
              <a:t> </a:t>
            </a:r>
            <a:r>
              <a:rPr lang="en-US" altLang="ja-JP"/>
              <a:t>Menu</a:t>
            </a:r>
            <a:r>
              <a:rPr lang="ja-JP" altLang="en-US"/>
              <a:t> </a:t>
            </a:r>
            <a:endParaRPr lang="en-US" altLang="ja-JP" dirty="0"/>
          </a:p>
        </p:txBody>
      </p:sp>
      <p:sp>
        <p:nvSpPr>
          <p:cNvPr id="20" name="テキスト ボックス 19">
            <a:extLst>
              <a:ext uri="{FF2B5EF4-FFF2-40B4-BE49-F238E27FC236}">
                <a16:creationId xmlns:a16="http://schemas.microsoft.com/office/drawing/2014/main" id="{1437EF88-64B8-4E94-A19C-A21350B08ADA}"/>
              </a:ext>
            </a:extLst>
          </p:cNvPr>
          <p:cNvSpPr txBox="1"/>
          <p:nvPr/>
        </p:nvSpPr>
        <p:spPr>
          <a:xfrm>
            <a:off x="3740959" y="2057532"/>
            <a:ext cx="3738262" cy="2084225"/>
          </a:xfrm>
          <a:prstGeom prst="rect">
            <a:avLst/>
          </a:prstGeom>
          <a:noFill/>
        </p:spPr>
        <p:txBody>
          <a:bodyPr wrap="square">
            <a:spAutoFit/>
          </a:bodyPr>
          <a:lstStyle/>
          <a:p>
            <a:pPr algn="just">
              <a:lnSpc>
                <a:spcPts val="2000"/>
              </a:lnSpc>
            </a:pPr>
            <a:r>
              <a:rPr lang="en-US" altLang="ja-JP" sz="1200" dirty="0">
                <a:solidFill>
                  <a:schemeClr val="tx1"/>
                </a:solidFill>
                <a:latin typeface="Yu Gothic Medium" panose="020B0500000000000000" pitchFamily="50" charset="-128"/>
                <a:ea typeface="Yu Gothic Medium" panose="020B0500000000000000" pitchFamily="50" charset="-128"/>
              </a:rPr>
              <a:t>LAGUNA</a:t>
            </a:r>
            <a:r>
              <a:rPr lang="ja-JP" altLang="en-US" sz="1200" dirty="0">
                <a:solidFill>
                  <a:schemeClr val="tx1"/>
                </a:solidFill>
                <a:latin typeface="Yu Gothic Medium" panose="020B0500000000000000" pitchFamily="50" charset="-128"/>
                <a:ea typeface="Yu Gothic Medium" panose="020B0500000000000000" pitchFamily="50" charset="-128"/>
              </a:rPr>
              <a:t> </a:t>
            </a:r>
            <a:r>
              <a:rPr lang="en-US" altLang="ja-JP" sz="1200" dirty="0">
                <a:solidFill>
                  <a:schemeClr val="tx1"/>
                </a:solidFill>
                <a:latin typeface="Yu Gothic Medium" panose="020B0500000000000000" pitchFamily="50" charset="-128"/>
                <a:ea typeface="Yu Gothic Medium" panose="020B0500000000000000" pitchFamily="50" charset="-128"/>
              </a:rPr>
              <a:t>NIGUEL</a:t>
            </a:r>
            <a:r>
              <a:rPr lang="ja-JP" altLang="en-US" sz="1200" dirty="0">
                <a:solidFill>
                  <a:schemeClr val="tx1"/>
                </a:solidFill>
                <a:latin typeface="Yu Gothic Medium" panose="020B0500000000000000" pitchFamily="50" charset="-128"/>
                <a:ea typeface="Yu Gothic Medium" panose="020B0500000000000000" pitchFamily="50" charset="-128"/>
              </a:rPr>
              <a:t>責任者</a:t>
            </a:r>
            <a:r>
              <a:rPr lang="en-US" altLang="ja-JP" sz="1200" dirty="0">
                <a:solidFill>
                  <a:schemeClr val="tx1"/>
                </a:solidFill>
                <a:latin typeface="Yu Gothic Medium" panose="020B0500000000000000" pitchFamily="50" charset="-128"/>
                <a:ea typeface="Yu Gothic Medium" panose="020B0500000000000000" pitchFamily="50" charset="-128"/>
              </a:rPr>
              <a:t>/</a:t>
            </a:r>
            <a:r>
              <a:rPr lang="ja-JP" altLang="en-US" sz="1200" dirty="0">
                <a:solidFill>
                  <a:schemeClr val="tx1"/>
                </a:solidFill>
                <a:latin typeface="Yu Gothic Medium" panose="020B0500000000000000" pitchFamily="50" charset="-128"/>
                <a:ea typeface="Yu Gothic Medium" panose="020B0500000000000000" pitchFamily="50" charset="-128"/>
              </a:rPr>
              <a:t>柔道整復師</a:t>
            </a:r>
            <a:endParaRPr lang="en-US" altLang="ja-JP" dirty="0">
              <a:solidFill>
                <a:schemeClr val="tx1"/>
              </a:solidFill>
              <a:latin typeface="Yu Gothic Medium" panose="020B0500000000000000" pitchFamily="50" charset="-128"/>
              <a:ea typeface="Yu Gothic Medium" panose="020B0500000000000000" pitchFamily="50" charset="-128"/>
            </a:endParaRPr>
          </a:p>
          <a:p>
            <a:pPr algn="just">
              <a:lnSpc>
                <a:spcPts val="2000"/>
              </a:lnSpc>
            </a:pPr>
            <a:r>
              <a:rPr lang="ja-JP" altLang="en-US" sz="1600" b="1" dirty="0">
                <a:solidFill>
                  <a:schemeClr val="tx1"/>
                </a:solidFill>
                <a:latin typeface="Yu Gothic Medium" panose="020B0500000000000000" pitchFamily="50" charset="-128"/>
                <a:ea typeface="Yu Gothic Medium" panose="020B0500000000000000" pitchFamily="50" charset="-128"/>
              </a:rPr>
              <a:t>中田　領</a:t>
            </a:r>
            <a:endParaRPr lang="en-US" altLang="ja-JP" sz="1600" b="1" dirty="0">
              <a:solidFill>
                <a:schemeClr val="tx1"/>
              </a:solidFill>
              <a:latin typeface="Yu Gothic Medium" panose="020B0500000000000000" pitchFamily="50" charset="-128"/>
              <a:ea typeface="Yu Gothic Medium" panose="020B0500000000000000" pitchFamily="50" charset="-128"/>
            </a:endParaRPr>
          </a:p>
          <a:p>
            <a:pPr algn="just">
              <a:lnSpc>
                <a:spcPts val="2000"/>
              </a:lnSpc>
            </a:pPr>
            <a:r>
              <a:rPr lang="ja-JP" altLang="en-US" sz="1200" dirty="0">
                <a:solidFill>
                  <a:schemeClr val="tx1"/>
                </a:solidFill>
                <a:latin typeface="Yu Gothic Medium" panose="020B0500000000000000" pitchFamily="50" charset="-128"/>
                <a:ea typeface="Yu Gothic Medium" panose="020B0500000000000000" pitchFamily="50" charset="-128"/>
              </a:rPr>
              <a:t>神戸市出身</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lnSpc>
                <a:spcPts val="1600"/>
              </a:lnSpc>
            </a:pPr>
            <a:r>
              <a:rPr lang="ja-JP" altLang="en-US" sz="1200" dirty="0">
                <a:solidFill>
                  <a:schemeClr val="tx1"/>
                </a:solidFill>
                <a:latin typeface="Yu Gothic Medium" panose="020B0500000000000000" pitchFamily="50" charset="-128"/>
                <a:ea typeface="Yu Gothic Medium" panose="020B0500000000000000" pitchFamily="50" charset="-128"/>
              </a:rPr>
              <a:t>・コンディショニングに特化したジムでの勤務</a:t>
            </a:r>
          </a:p>
          <a:p>
            <a:pPr algn="just">
              <a:lnSpc>
                <a:spcPts val="1600"/>
              </a:lnSpc>
            </a:pPr>
            <a:r>
              <a:rPr lang="ja-JP" altLang="en-US" sz="1200" dirty="0">
                <a:solidFill>
                  <a:schemeClr val="tx1"/>
                </a:solidFill>
                <a:latin typeface="Yu Gothic Medium" panose="020B0500000000000000" pitchFamily="50" charset="-128"/>
                <a:ea typeface="Yu Gothic Medium" panose="020B0500000000000000" pitchFamily="50" charset="-128"/>
              </a:rPr>
              <a:t>・スポーツ外傷に対するリハビリ、トレーニング</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lnSpc>
                <a:spcPts val="1600"/>
              </a:lnSpc>
            </a:pPr>
            <a:r>
              <a:rPr lang="en-US" altLang="ja-JP" sz="1200" dirty="0">
                <a:latin typeface="Yu Gothic Medium" panose="020B0500000000000000" pitchFamily="50" charset="-128"/>
                <a:ea typeface="Yu Gothic Medium" panose="020B0500000000000000" pitchFamily="50" charset="-128"/>
              </a:rPr>
              <a:t>   </a:t>
            </a:r>
            <a:r>
              <a:rPr lang="ja-JP" altLang="en-US" sz="1200" dirty="0">
                <a:solidFill>
                  <a:schemeClr val="tx1"/>
                </a:solidFill>
                <a:latin typeface="Yu Gothic Medium" panose="020B0500000000000000" pitchFamily="50" charset="-128"/>
                <a:ea typeface="Yu Gothic Medium" panose="020B0500000000000000" pitchFamily="50" charset="-128"/>
              </a:rPr>
              <a:t>指導を主とした接骨院で勤務</a:t>
            </a:r>
          </a:p>
          <a:p>
            <a:pPr algn="just">
              <a:lnSpc>
                <a:spcPts val="1600"/>
              </a:lnSpc>
            </a:pPr>
            <a:r>
              <a:rPr lang="ja-JP" altLang="en-US" sz="1200" dirty="0">
                <a:solidFill>
                  <a:schemeClr val="tx1"/>
                </a:solidFill>
                <a:latin typeface="Yu Gothic Medium" panose="020B0500000000000000" pitchFamily="50" charset="-128"/>
                <a:ea typeface="Yu Gothic Medium" panose="020B0500000000000000" pitchFamily="50" charset="-128"/>
              </a:rPr>
              <a:t>・鍼灸整骨院で院長として勤務</a:t>
            </a:r>
          </a:p>
          <a:p>
            <a:pPr algn="just">
              <a:lnSpc>
                <a:spcPts val="1600"/>
              </a:lnSpc>
            </a:pPr>
            <a:r>
              <a:rPr lang="ja-JP" altLang="en-US" sz="1200" dirty="0">
                <a:solidFill>
                  <a:schemeClr val="tx1"/>
                </a:solidFill>
                <a:latin typeface="Yu Gothic Medium" panose="020B0500000000000000" pitchFamily="50" charset="-128"/>
                <a:ea typeface="Yu Gothic Medium" panose="020B0500000000000000" pitchFamily="50" charset="-128"/>
              </a:rPr>
              <a:t>・</a:t>
            </a:r>
            <a:r>
              <a:rPr lang="en-US" altLang="ja-JP" sz="1200" dirty="0">
                <a:solidFill>
                  <a:schemeClr val="tx1"/>
                </a:solidFill>
                <a:latin typeface="Yu Gothic Medium" panose="020B0500000000000000" pitchFamily="50" charset="-128"/>
                <a:ea typeface="Yu Gothic Medium" panose="020B0500000000000000" pitchFamily="50" charset="-128"/>
              </a:rPr>
              <a:t>2020</a:t>
            </a:r>
            <a:r>
              <a:rPr lang="ja-JP" altLang="en-US" sz="1200" dirty="0">
                <a:solidFill>
                  <a:schemeClr val="tx1"/>
                </a:solidFill>
                <a:latin typeface="Yu Gothic Medium" panose="020B0500000000000000" pitchFamily="50" charset="-128"/>
                <a:ea typeface="Yu Gothic Medium" panose="020B0500000000000000" pitchFamily="50" charset="-128"/>
              </a:rPr>
              <a:t>年</a:t>
            </a:r>
            <a:r>
              <a:rPr lang="en-US" altLang="ja-JP" sz="1200" dirty="0">
                <a:solidFill>
                  <a:schemeClr val="tx1"/>
                </a:solidFill>
                <a:latin typeface="Yu Gothic Medium" panose="020B0500000000000000" pitchFamily="50" charset="-128"/>
                <a:ea typeface="Yu Gothic Medium" panose="020B0500000000000000" pitchFamily="50" charset="-128"/>
              </a:rPr>
              <a:t>6</a:t>
            </a:r>
            <a:r>
              <a:rPr lang="ja-JP" altLang="en-US" sz="1200" dirty="0">
                <a:solidFill>
                  <a:schemeClr val="tx1"/>
                </a:solidFill>
                <a:latin typeface="Yu Gothic Medium" panose="020B0500000000000000" pitchFamily="50" charset="-128"/>
                <a:ea typeface="Yu Gothic Medium" panose="020B0500000000000000" pitchFamily="50" charset="-128"/>
              </a:rPr>
              <a:t>月　神戸初のウェルネスサロン</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lnSpc>
                <a:spcPts val="1600"/>
              </a:lnSpc>
            </a:pPr>
            <a:r>
              <a:rPr lang="ja-JP" altLang="en-US" sz="1200" dirty="0">
                <a:latin typeface="Yu Gothic Medium" panose="020B0500000000000000" pitchFamily="50" charset="-128"/>
                <a:ea typeface="Yu Gothic Medium" panose="020B0500000000000000" pitchFamily="50" charset="-128"/>
              </a:rPr>
              <a:t> </a:t>
            </a:r>
            <a:r>
              <a:rPr lang="en-US" altLang="ja-JP" sz="1200" dirty="0">
                <a:solidFill>
                  <a:schemeClr val="tx1"/>
                </a:solidFill>
                <a:latin typeface="Yu Gothic Medium" panose="020B0500000000000000" pitchFamily="50" charset="-128"/>
                <a:ea typeface="Yu Gothic Medium" panose="020B0500000000000000" pitchFamily="50" charset="-128"/>
              </a:rPr>
              <a:t>『LAGUNA NIGUEL』</a:t>
            </a:r>
            <a:r>
              <a:rPr lang="ja-JP" altLang="en-US" sz="1200" dirty="0">
                <a:solidFill>
                  <a:schemeClr val="tx1"/>
                </a:solidFill>
                <a:latin typeface="Yu Gothic Medium" panose="020B0500000000000000" pitchFamily="50" charset="-128"/>
                <a:ea typeface="Yu Gothic Medium" panose="020B0500000000000000" pitchFamily="50" charset="-128"/>
              </a:rPr>
              <a:t>を設立</a:t>
            </a:r>
          </a:p>
        </p:txBody>
      </p:sp>
      <p:sp>
        <p:nvSpPr>
          <p:cNvPr id="22" name="正方形/長方形 21">
            <a:extLst>
              <a:ext uri="{FF2B5EF4-FFF2-40B4-BE49-F238E27FC236}">
                <a16:creationId xmlns:a16="http://schemas.microsoft.com/office/drawing/2014/main" id="{8E023D95-9E22-40D8-A35B-0D2191EF42FD}"/>
              </a:ext>
            </a:extLst>
          </p:cNvPr>
          <p:cNvSpPr/>
          <p:nvPr/>
        </p:nvSpPr>
        <p:spPr>
          <a:xfrm>
            <a:off x="476776" y="4260850"/>
            <a:ext cx="3052292" cy="2429644"/>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Medium" panose="020B0500000000000000" pitchFamily="50" charset="-128"/>
              <a:ea typeface="游ゴシック Medium" panose="020B0500000000000000" pitchFamily="50" charset="-128"/>
            </a:endParaRPr>
          </a:p>
        </p:txBody>
      </p:sp>
      <p:graphicFrame>
        <p:nvGraphicFramePr>
          <p:cNvPr id="23" name="表 18">
            <a:extLst>
              <a:ext uri="{FF2B5EF4-FFF2-40B4-BE49-F238E27FC236}">
                <a16:creationId xmlns:a16="http://schemas.microsoft.com/office/drawing/2014/main" id="{76B5E8D9-7B6A-4667-A52D-93AACDADCA53}"/>
              </a:ext>
            </a:extLst>
          </p:cNvPr>
          <p:cNvGraphicFramePr>
            <a:graphicFrameLocks noGrp="1"/>
          </p:cNvGraphicFramePr>
          <p:nvPr>
            <p:extLst>
              <p:ext uri="{D42A27DB-BD31-4B8C-83A1-F6EECF244321}">
                <p14:modId xmlns:p14="http://schemas.microsoft.com/office/powerpoint/2010/main" val="2848245775"/>
              </p:ext>
            </p:extLst>
          </p:nvPr>
        </p:nvGraphicFramePr>
        <p:xfrm>
          <a:off x="772685" y="5034836"/>
          <a:ext cx="2465354" cy="852280"/>
        </p:xfrm>
        <a:graphic>
          <a:graphicData uri="http://schemas.openxmlformats.org/drawingml/2006/table">
            <a:tbl>
              <a:tblPr firstRow="1" bandRow="1">
                <a:tableStyleId>{5C22544A-7EE6-4342-B048-85BDC9FD1C3A}</a:tableStyleId>
              </a:tblPr>
              <a:tblGrid>
                <a:gridCol w="1335132">
                  <a:extLst>
                    <a:ext uri="{9D8B030D-6E8A-4147-A177-3AD203B41FA5}">
                      <a16:colId xmlns:a16="http://schemas.microsoft.com/office/drawing/2014/main" val="827126930"/>
                    </a:ext>
                  </a:extLst>
                </a:gridCol>
                <a:gridCol w="1130222">
                  <a:extLst>
                    <a:ext uri="{9D8B030D-6E8A-4147-A177-3AD203B41FA5}">
                      <a16:colId xmlns:a16="http://schemas.microsoft.com/office/drawing/2014/main" val="291600744"/>
                    </a:ext>
                  </a:extLst>
                </a:gridCol>
              </a:tblGrid>
              <a:tr h="426140">
                <a:tc>
                  <a:txBody>
                    <a:bodyPr/>
                    <a:lstStyle/>
                    <a:p>
                      <a:r>
                        <a:rPr lang="ja-JP" altLang="en-US" sz="1400" b="0" dirty="0">
                          <a:solidFill>
                            <a:srgbClr val="E6DFE1"/>
                          </a:solidFill>
                          <a:latin typeface="Yu Gothic Medium" panose="020B0500000000000000" pitchFamily="50" charset="-128"/>
                          <a:ea typeface="Yu Gothic Medium" panose="020B0500000000000000" pitchFamily="50" charset="-128"/>
                        </a:rPr>
                        <a:t>評価　１回</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kumimoji="1" lang="en-US" altLang="ja-JP" sz="1400" b="0" dirty="0">
                          <a:solidFill>
                            <a:srgbClr val="E6DFE1"/>
                          </a:solidFill>
                          <a:latin typeface="Yu Gothic Medium" panose="020B0500000000000000" pitchFamily="50" charset="-128"/>
                          <a:ea typeface="Yu Gothic Medium" panose="020B0500000000000000" pitchFamily="50" charset="-128"/>
                        </a:rPr>
                        <a:t>3,300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2395664"/>
                  </a:ext>
                </a:extLst>
              </a:tr>
              <a:tr h="426140">
                <a:tc>
                  <a:txBody>
                    <a:bodyPr/>
                    <a:lstStyle/>
                    <a:p>
                      <a:r>
                        <a:rPr lang="ja-JP" altLang="en-US" sz="1400" b="0" dirty="0">
                          <a:solidFill>
                            <a:srgbClr val="E6DFE1"/>
                          </a:solidFill>
                          <a:latin typeface="Yu Gothic Medium" panose="020B0500000000000000" pitchFamily="50" charset="-128"/>
                          <a:ea typeface="Yu Gothic Medium" panose="020B0500000000000000" pitchFamily="50" charset="-128"/>
                        </a:rPr>
                        <a:t>施術　１回</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kumimoji="1" lang="en-US" altLang="ja-JP" sz="1400" b="0" dirty="0">
                          <a:solidFill>
                            <a:srgbClr val="E6DFE1"/>
                          </a:solidFill>
                          <a:latin typeface="Yu Gothic Medium" panose="020B0500000000000000" pitchFamily="50" charset="-128"/>
                          <a:ea typeface="Yu Gothic Medium" panose="020B0500000000000000" pitchFamily="50" charset="-128"/>
                        </a:rPr>
                        <a:t>7</a:t>
                      </a:r>
                      <a:r>
                        <a:rPr lang="en-US" altLang="ja-JP" sz="1400" b="0" dirty="0">
                          <a:solidFill>
                            <a:srgbClr val="E6DFE1"/>
                          </a:solidFill>
                          <a:latin typeface="Yu Gothic Medium" panose="020B0500000000000000" pitchFamily="50" charset="-128"/>
                          <a:ea typeface="Yu Gothic Medium" panose="020B0500000000000000" pitchFamily="50" charset="-128"/>
                        </a:rPr>
                        <a:t>,700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183933"/>
                  </a:ext>
                </a:extLst>
              </a:tr>
            </a:tbl>
          </a:graphicData>
        </a:graphic>
      </p:graphicFrame>
      <p:sp>
        <p:nvSpPr>
          <p:cNvPr id="24" name="テキスト ボックス 23">
            <a:extLst>
              <a:ext uri="{FF2B5EF4-FFF2-40B4-BE49-F238E27FC236}">
                <a16:creationId xmlns:a16="http://schemas.microsoft.com/office/drawing/2014/main" id="{5942B6BF-4258-4E82-AF48-8B63D84A8541}"/>
              </a:ext>
            </a:extLst>
          </p:cNvPr>
          <p:cNvSpPr txBox="1"/>
          <p:nvPr/>
        </p:nvSpPr>
        <p:spPr>
          <a:xfrm>
            <a:off x="981940" y="4266431"/>
            <a:ext cx="2041307" cy="369332"/>
          </a:xfrm>
          <a:prstGeom prst="rect">
            <a:avLst/>
          </a:prstGeom>
          <a:noFill/>
        </p:spPr>
        <p:txBody>
          <a:bodyPr wrap="square">
            <a:spAutoFit/>
          </a:bodyPr>
          <a:lstStyle/>
          <a:p>
            <a:pPr algn="ctr"/>
            <a:r>
              <a:rPr lang="ja-JP" altLang="en-US" dirty="0">
                <a:solidFill>
                  <a:srgbClr val="E6DFE1"/>
                </a:solidFill>
                <a:latin typeface="游ゴシック Medium" panose="020B0500000000000000" pitchFamily="50" charset="-128"/>
                <a:ea typeface="游ゴシック Medium" panose="020B0500000000000000" pitchFamily="50" charset="-128"/>
              </a:rPr>
              <a:t>料金のご案内</a:t>
            </a:r>
            <a:endParaRPr lang="en-US" altLang="ja-JP" dirty="0">
              <a:solidFill>
                <a:srgbClr val="E6DFE1"/>
              </a:solidFill>
              <a:latin typeface="游ゴシック Medium" panose="020B0500000000000000" pitchFamily="50" charset="-128"/>
              <a:ea typeface="游ゴシック Medium" panose="020B0500000000000000" pitchFamily="50" charset="-128"/>
            </a:endParaRPr>
          </a:p>
        </p:txBody>
      </p:sp>
      <p:cxnSp>
        <p:nvCxnSpPr>
          <p:cNvPr id="25" name="直線コネクタ 24">
            <a:extLst>
              <a:ext uri="{FF2B5EF4-FFF2-40B4-BE49-F238E27FC236}">
                <a16:creationId xmlns:a16="http://schemas.microsoft.com/office/drawing/2014/main" id="{24E25829-FFEA-4C8A-89B7-C29140E63298}"/>
              </a:ext>
            </a:extLst>
          </p:cNvPr>
          <p:cNvCxnSpPr>
            <a:cxnSpLocks/>
          </p:cNvCxnSpPr>
          <p:nvPr/>
        </p:nvCxnSpPr>
        <p:spPr>
          <a:xfrm>
            <a:off x="534397" y="4621776"/>
            <a:ext cx="293639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FEAB1552-16C8-41AA-816C-58C06BCE1FA6}"/>
              </a:ext>
            </a:extLst>
          </p:cNvPr>
          <p:cNvSpPr/>
          <p:nvPr/>
        </p:nvSpPr>
        <p:spPr>
          <a:xfrm>
            <a:off x="3740958" y="4260850"/>
            <a:ext cx="3738262" cy="2429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B01F0E5C-421B-4D87-8D5F-BF9F6C518ACF}"/>
              </a:ext>
            </a:extLst>
          </p:cNvPr>
          <p:cNvSpPr txBox="1"/>
          <p:nvPr/>
        </p:nvSpPr>
        <p:spPr>
          <a:xfrm>
            <a:off x="3925263" y="4266431"/>
            <a:ext cx="3369652" cy="369332"/>
          </a:xfrm>
          <a:prstGeom prst="rect">
            <a:avLst/>
          </a:prstGeom>
          <a:noFill/>
        </p:spPr>
        <p:txBody>
          <a:bodyPr wrap="square">
            <a:spAutoFit/>
          </a:bodyPr>
          <a:lstStyle/>
          <a:p>
            <a:pPr algn="ctr"/>
            <a:r>
              <a:rPr lang="ja-JP" altLang="en-US" dirty="0">
                <a:latin typeface="游ゴシック" panose="020B0400000000000000" pitchFamily="50" charset="-128"/>
                <a:ea typeface="游ゴシック" panose="020B0400000000000000" pitchFamily="50" charset="-128"/>
              </a:rPr>
              <a:t>メンバー制度のご案内</a:t>
            </a:r>
            <a:endParaRPr lang="en-US" altLang="ja-JP" dirty="0">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F011A731-E6D3-4A88-8E77-2FC4CECE0EF2}"/>
              </a:ext>
            </a:extLst>
          </p:cNvPr>
          <p:cNvSpPr txBox="1"/>
          <p:nvPr/>
        </p:nvSpPr>
        <p:spPr>
          <a:xfrm>
            <a:off x="3975215" y="4581711"/>
            <a:ext cx="3269749" cy="430887"/>
          </a:xfrm>
          <a:prstGeom prst="rect">
            <a:avLst/>
          </a:prstGeom>
          <a:noFill/>
        </p:spPr>
        <p:txBody>
          <a:bodyPr wrap="square">
            <a:spAutoFit/>
          </a:bodyPr>
          <a:lstStyle/>
          <a:p>
            <a:r>
              <a:rPr kumimoji="1" lang="ja-JP" altLang="en-US" sz="1100" dirty="0">
                <a:latin typeface="游ゴシック" panose="020B0400000000000000" pitchFamily="50" charset="-128"/>
                <a:ea typeface="游ゴシック" panose="020B0400000000000000" pitchFamily="50" charset="-128"/>
              </a:rPr>
              <a:t>継続的にしっかり体をケアしたい方におすすめのメンバー制度を設けて</a:t>
            </a:r>
            <a:r>
              <a:rPr lang="ja-JP" altLang="en-US" sz="1100" dirty="0">
                <a:latin typeface="游ゴシック" panose="020B0400000000000000" pitchFamily="50" charset="-128"/>
                <a:ea typeface="游ゴシック" panose="020B0400000000000000" pitchFamily="50" charset="-128"/>
              </a:rPr>
              <a:t>おります</a:t>
            </a:r>
            <a:endParaRPr lang="en-US" altLang="ja-JP" sz="1100" dirty="0">
              <a:latin typeface="游ゴシック" panose="020B0400000000000000" pitchFamily="50" charset="-128"/>
              <a:ea typeface="游ゴシック" panose="020B0400000000000000" pitchFamily="50" charset="-128"/>
            </a:endParaRPr>
          </a:p>
        </p:txBody>
      </p:sp>
      <p:graphicFrame>
        <p:nvGraphicFramePr>
          <p:cNvPr id="30" name="表 18">
            <a:extLst>
              <a:ext uri="{FF2B5EF4-FFF2-40B4-BE49-F238E27FC236}">
                <a16:creationId xmlns:a16="http://schemas.microsoft.com/office/drawing/2014/main" id="{826CEBF8-6DE0-4693-852F-D4A28E9A6469}"/>
              </a:ext>
            </a:extLst>
          </p:cNvPr>
          <p:cNvGraphicFramePr>
            <a:graphicFrameLocks noGrp="1"/>
          </p:cNvGraphicFramePr>
          <p:nvPr>
            <p:extLst>
              <p:ext uri="{D42A27DB-BD31-4B8C-83A1-F6EECF244321}">
                <p14:modId xmlns:p14="http://schemas.microsoft.com/office/powerpoint/2010/main" val="2808646875"/>
              </p:ext>
            </p:extLst>
          </p:nvPr>
        </p:nvGraphicFramePr>
        <p:xfrm>
          <a:off x="3852506" y="4955054"/>
          <a:ext cx="3515166" cy="1287096"/>
        </p:xfrm>
        <a:graphic>
          <a:graphicData uri="http://schemas.openxmlformats.org/drawingml/2006/table">
            <a:tbl>
              <a:tblPr firstRow="1" bandRow="1">
                <a:tableStyleId>{5C22544A-7EE6-4342-B048-85BDC9FD1C3A}</a:tableStyleId>
              </a:tblPr>
              <a:tblGrid>
                <a:gridCol w="2663003">
                  <a:extLst>
                    <a:ext uri="{9D8B030D-6E8A-4147-A177-3AD203B41FA5}">
                      <a16:colId xmlns:a16="http://schemas.microsoft.com/office/drawing/2014/main" val="827126930"/>
                    </a:ext>
                  </a:extLst>
                </a:gridCol>
                <a:gridCol w="852163">
                  <a:extLst>
                    <a:ext uri="{9D8B030D-6E8A-4147-A177-3AD203B41FA5}">
                      <a16:colId xmlns:a16="http://schemas.microsoft.com/office/drawing/2014/main" val="291600744"/>
                    </a:ext>
                  </a:extLst>
                </a:gridCol>
              </a:tblGrid>
              <a:tr h="628530">
                <a:tc>
                  <a:txBody>
                    <a:bodyPr/>
                    <a:lstStyle/>
                    <a:p>
                      <a:r>
                        <a:rPr lang="ja-JP" altLang="en-US" sz="1400" b="0" dirty="0">
                          <a:solidFill>
                            <a:schemeClr val="tx1"/>
                          </a:solidFill>
                          <a:latin typeface="Yu Gothic Medium" panose="020B0500000000000000" pitchFamily="50" charset="-128"/>
                          <a:ea typeface="Yu Gothic Medium" panose="020B0500000000000000" pitchFamily="50" charset="-128"/>
                        </a:rPr>
                        <a:t>ゴールドメンバー</a:t>
                      </a:r>
                      <a:endParaRPr lang="en-US" altLang="ja-JP" sz="1400" b="0" dirty="0">
                        <a:solidFill>
                          <a:schemeClr val="tx1"/>
                        </a:solidFill>
                        <a:latin typeface="Yu Gothic Medium" panose="020B0500000000000000" pitchFamily="50" charset="-128"/>
                        <a:ea typeface="Yu Gothic Medium" panose="020B0500000000000000" pitchFamily="50" charset="-128"/>
                      </a:endParaRPr>
                    </a:p>
                    <a:p>
                      <a:r>
                        <a:rPr kumimoji="1" lang="ja-JP" altLang="en-US" sz="1100" b="0" dirty="0">
                          <a:solidFill>
                            <a:schemeClr val="tx1"/>
                          </a:solidFill>
                          <a:latin typeface="Yu Gothic Medium" panose="020B0500000000000000" pitchFamily="50" charset="-128"/>
                          <a:ea typeface="Yu Gothic Medium" panose="020B0500000000000000" pitchFamily="50" charset="-128"/>
                        </a:rPr>
                        <a:t>評価１回</a:t>
                      </a:r>
                      <a:r>
                        <a:rPr kumimoji="1" lang="en-US" altLang="ja-JP" sz="1100" b="0" dirty="0">
                          <a:solidFill>
                            <a:schemeClr val="tx1"/>
                          </a:solidFill>
                          <a:latin typeface="Yu Gothic Medium" panose="020B0500000000000000" pitchFamily="50" charset="-128"/>
                          <a:ea typeface="Yu Gothic Medium" panose="020B0500000000000000" pitchFamily="50" charset="-128"/>
                        </a:rPr>
                        <a:t>/</a:t>
                      </a:r>
                      <a:r>
                        <a:rPr kumimoji="1" lang="ja-JP" altLang="en-US" sz="1100" b="0" dirty="0">
                          <a:solidFill>
                            <a:schemeClr val="tx1"/>
                          </a:solidFill>
                          <a:latin typeface="Yu Gothic Medium" panose="020B0500000000000000" pitchFamily="50" charset="-128"/>
                          <a:ea typeface="Yu Gothic Medium" panose="020B0500000000000000" pitchFamily="50" charset="-128"/>
                        </a:rPr>
                        <a:t>施術４回</a:t>
                      </a:r>
                    </a:p>
                  </a:txBody>
                  <a:tcPr marL="45720" marR="4572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400" b="0" dirty="0">
                          <a:solidFill>
                            <a:schemeClr val="tx1"/>
                          </a:solidFill>
                          <a:latin typeface="Yu Gothic Medium" panose="020B0500000000000000" pitchFamily="50" charset="-128"/>
                          <a:ea typeface="Yu Gothic Medium" panose="020B0500000000000000" pitchFamily="50" charset="-128"/>
                        </a:rPr>
                        <a:t>\27,500</a:t>
                      </a:r>
                    </a:p>
                  </a:txBody>
                  <a:tcPr marL="45720" marR="4572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183933"/>
                  </a:ext>
                </a:extLst>
              </a:tr>
              <a:tr h="658566">
                <a:tc>
                  <a:txBody>
                    <a:bodyPr/>
                    <a:lstStyle/>
                    <a:p>
                      <a:r>
                        <a:rPr lang="ja-JP" altLang="en-US" sz="1400" b="0" dirty="0">
                          <a:solidFill>
                            <a:schemeClr val="tx1"/>
                          </a:solidFill>
                          <a:latin typeface="Yu Gothic Medium" panose="020B0500000000000000" pitchFamily="50" charset="-128"/>
                          <a:ea typeface="Yu Gothic Medium" panose="020B0500000000000000" pitchFamily="50" charset="-128"/>
                        </a:rPr>
                        <a:t>プラチナメンバー</a:t>
                      </a:r>
                      <a:endParaRPr lang="en-US" altLang="ja-JP" sz="1400" b="0" dirty="0">
                        <a:solidFill>
                          <a:schemeClr val="tx1"/>
                        </a:solidFill>
                        <a:latin typeface="Yu Gothic Medium" panose="020B0500000000000000" pitchFamily="50" charset="-128"/>
                        <a:ea typeface="Yu Gothic Medium" panose="020B05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Yu Gothic Medium" panose="020B0500000000000000" pitchFamily="50" charset="-128"/>
                          <a:ea typeface="Yu Gothic Medium" panose="020B0500000000000000" pitchFamily="50" charset="-128"/>
                        </a:rPr>
                        <a:t>評価</a:t>
                      </a:r>
                      <a:r>
                        <a:rPr kumimoji="1" lang="en-US" altLang="ja-JP" sz="1100" b="0" dirty="0">
                          <a:solidFill>
                            <a:schemeClr val="tx1"/>
                          </a:solidFill>
                          <a:latin typeface="Yu Gothic Medium" panose="020B0500000000000000" pitchFamily="50" charset="-128"/>
                          <a:ea typeface="Yu Gothic Medium" panose="020B0500000000000000" pitchFamily="50" charset="-128"/>
                        </a:rPr>
                        <a:t>2</a:t>
                      </a:r>
                      <a:r>
                        <a:rPr kumimoji="1" lang="ja-JP" altLang="en-US" sz="1100" b="0" dirty="0">
                          <a:solidFill>
                            <a:schemeClr val="tx1"/>
                          </a:solidFill>
                          <a:latin typeface="Yu Gothic Medium" panose="020B0500000000000000" pitchFamily="50" charset="-128"/>
                          <a:ea typeface="Yu Gothic Medium" panose="020B0500000000000000" pitchFamily="50" charset="-128"/>
                        </a:rPr>
                        <a:t>回</a:t>
                      </a:r>
                      <a:r>
                        <a:rPr kumimoji="1" lang="en-US" altLang="ja-JP" sz="1100" b="0" dirty="0">
                          <a:solidFill>
                            <a:schemeClr val="tx1"/>
                          </a:solidFill>
                          <a:latin typeface="Yu Gothic Medium" panose="020B0500000000000000" pitchFamily="50" charset="-128"/>
                          <a:ea typeface="Yu Gothic Medium" panose="020B0500000000000000" pitchFamily="50" charset="-128"/>
                        </a:rPr>
                        <a:t>(30</a:t>
                      </a:r>
                      <a:r>
                        <a:rPr kumimoji="1" lang="ja-JP" altLang="en-US" sz="1100" b="0" dirty="0">
                          <a:solidFill>
                            <a:schemeClr val="tx1"/>
                          </a:solidFill>
                          <a:latin typeface="Yu Gothic Medium" panose="020B0500000000000000" pitchFamily="50" charset="-128"/>
                          <a:ea typeface="Yu Gothic Medium" panose="020B0500000000000000" pitchFamily="50" charset="-128"/>
                        </a:rPr>
                        <a:t>分の施術</a:t>
                      </a:r>
                      <a:r>
                        <a:rPr kumimoji="1" lang="en-US" altLang="ja-JP" sz="1100" b="0" dirty="0">
                          <a:solidFill>
                            <a:schemeClr val="tx1"/>
                          </a:solidFill>
                          <a:latin typeface="Yu Gothic Medium" panose="020B0500000000000000" pitchFamily="50" charset="-128"/>
                          <a:ea typeface="Yu Gothic Medium" panose="020B0500000000000000" pitchFamily="50" charset="-128"/>
                        </a:rPr>
                        <a:t>2</a:t>
                      </a:r>
                      <a:r>
                        <a:rPr kumimoji="1" lang="ja-JP" altLang="en-US" sz="1100" b="0" dirty="0">
                          <a:solidFill>
                            <a:schemeClr val="tx1"/>
                          </a:solidFill>
                          <a:latin typeface="Yu Gothic Medium" panose="020B0500000000000000" pitchFamily="50" charset="-128"/>
                          <a:ea typeface="Yu Gothic Medium" panose="020B0500000000000000" pitchFamily="50" charset="-128"/>
                        </a:rPr>
                        <a:t>回での対応可能</a:t>
                      </a:r>
                      <a:r>
                        <a:rPr kumimoji="1" lang="en-US" altLang="ja-JP" sz="1100" b="0" dirty="0">
                          <a:solidFill>
                            <a:schemeClr val="tx1"/>
                          </a:solidFill>
                          <a:latin typeface="Yu Gothic Medium" panose="020B0500000000000000" pitchFamily="50" charset="-128"/>
                          <a:ea typeface="Yu Gothic Medium" panose="020B05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Yu Gothic Medium" panose="020B0500000000000000" pitchFamily="50" charset="-128"/>
                          <a:ea typeface="Yu Gothic Medium" panose="020B0500000000000000" pitchFamily="50" charset="-128"/>
                        </a:rPr>
                        <a:t>施術</a:t>
                      </a:r>
                      <a:r>
                        <a:rPr kumimoji="1" lang="en-US" altLang="ja-JP" sz="1100" b="0" dirty="0">
                          <a:solidFill>
                            <a:schemeClr val="tx1"/>
                          </a:solidFill>
                          <a:latin typeface="Yu Gothic Medium" panose="020B0500000000000000" pitchFamily="50" charset="-128"/>
                          <a:ea typeface="Yu Gothic Medium" panose="020B0500000000000000" pitchFamily="50" charset="-128"/>
                        </a:rPr>
                        <a:t>8</a:t>
                      </a:r>
                      <a:r>
                        <a:rPr kumimoji="1" lang="ja-JP" altLang="en-US" sz="1100" b="0" dirty="0">
                          <a:solidFill>
                            <a:schemeClr val="tx1"/>
                          </a:solidFill>
                          <a:latin typeface="Yu Gothic Medium" panose="020B0500000000000000" pitchFamily="50" charset="-128"/>
                          <a:ea typeface="Yu Gothic Medium" panose="020B0500000000000000" pitchFamily="50" charset="-128"/>
                        </a:rPr>
                        <a:t>回</a:t>
                      </a:r>
                    </a:p>
                  </a:txBody>
                  <a:tcPr marL="45720" marR="4572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400" b="0" dirty="0">
                          <a:solidFill>
                            <a:schemeClr val="tx1"/>
                          </a:solidFill>
                          <a:latin typeface="Yu Gothic Medium" panose="020B0500000000000000" pitchFamily="50" charset="-128"/>
                          <a:ea typeface="Yu Gothic Medium" panose="020B0500000000000000" pitchFamily="50" charset="-128"/>
                        </a:rPr>
                        <a:t>\44,000</a:t>
                      </a:r>
                    </a:p>
                  </a:txBody>
                  <a:tcPr marL="45720" marR="4572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1154126"/>
                  </a:ext>
                </a:extLst>
              </a:tr>
            </a:tbl>
          </a:graphicData>
        </a:graphic>
      </p:graphicFrame>
      <p:cxnSp>
        <p:nvCxnSpPr>
          <p:cNvPr id="33" name="直線コネクタ 32">
            <a:extLst>
              <a:ext uri="{FF2B5EF4-FFF2-40B4-BE49-F238E27FC236}">
                <a16:creationId xmlns:a16="http://schemas.microsoft.com/office/drawing/2014/main" id="{53F27CBD-C424-4A39-B87C-F9642339D4AD}"/>
              </a:ext>
            </a:extLst>
          </p:cNvPr>
          <p:cNvCxnSpPr>
            <a:cxnSpLocks/>
          </p:cNvCxnSpPr>
          <p:nvPr/>
        </p:nvCxnSpPr>
        <p:spPr>
          <a:xfrm>
            <a:off x="3793746" y="4570974"/>
            <a:ext cx="3593503" cy="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2B8730D4-1B52-4BC2-AFA0-9CDB7E54E392}"/>
              </a:ext>
            </a:extLst>
          </p:cNvPr>
          <p:cNvSpPr txBox="1"/>
          <p:nvPr/>
        </p:nvSpPr>
        <p:spPr>
          <a:xfrm>
            <a:off x="780165" y="5981427"/>
            <a:ext cx="2607005" cy="769441"/>
          </a:xfrm>
          <a:prstGeom prst="rect">
            <a:avLst/>
          </a:prstGeom>
          <a:noFill/>
        </p:spPr>
        <p:txBody>
          <a:bodyPr wrap="square">
            <a:spAutoFit/>
          </a:bodyPr>
          <a:lstStyle/>
          <a:p>
            <a:r>
              <a:rPr lang="ja-JP" altLang="en-US" sz="1100" dirty="0">
                <a:solidFill>
                  <a:schemeClr val="bg1"/>
                </a:solidFill>
                <a:latin typeface="游ゴシック" panose="020B0400000000000000" pitchFamily="50" charset="-128"/>
                <a:ea typeface="游ゴシック" panose="020B0400000000000000" pitchFamily="50" charset="-128"/>
              </a:rPr>
              <a:t>初回ご来店のお客様には、初めに</a:t>
            </a:r>
            <a:r>
              <a:rPr lang="en-US" altLang="ja-JP" sz="1100" dirty="0">
                <a:solidFill>
                  <a:schemeClr val="bg1"/>
                </a:solidFill>
                <a:latin typeface="游ゴシック" panose="020B0400000000000000" pitchFamily="50" charset="-128"/>
                <a:ea typeface="游ゴシック" panose="020B0400000000000000" pitchFamily="50" charset="-128"/>
              </a:rPr>
              <a:t>60</a:t>
            </a:r>
            <a:r>
              <a:rPr lang="ja-JP" altLang="en-US" sz="1100" dirty="0">
                <a:solidFill>
                  <a:schemeClr val="bg1"/>
                </a:solidFill>
                <a:latin typeface="游ゴシック" panose="020B0400000000000000" pitchFamily="50" charset="-128"/>
                <a:ea typeface="游ゴシック" panose="020B0400000000000000" pitchFamily="50" charset="-128"/>
              </a:rPr>
              <a:t>分間の無料カウンセリング</a:t>
            </a:r>
            <a:r>
              <a:rPr lang="en-US" altLang="ja-JP" sz="1100" dirty="0">
                <a:solidFill>
                  <a:schemeClr val="bg1"/>
                </a:solidFill>
                <a:latin typeface="游ゴシック" panose="020B0400000000000000" pitchFamily="50" charset="-128"/>
                <a:ea typeface="游ゴシック" panose="020B0400000000000000" pitchFamily="50" charset="-128"/>
              </a:rPr>
              <a:t>(</a:t>
            </a:r>
            <a:r>
              <a:rPr lang="ja-JP" altLang="en-US" sz="1100" dirty="0">
                <a:solidFill>
                  <a:schemeClr val="bg1"/>
                </a:solidFill>
                <a:latin typeface="游ゴシック" panose="020B0400000000000000" pitchFamily="50" charset="-128"/>
                <a:ea typeface="游ゴシック" panose="020B0400000000000000" pitchFamily="50" charset="-128"/>
              </a:rPr>
              <a:t>施設案内含む</a:t>
            </a:r>
            <a:r>
              <a:rPr lang="en-US" altLang="ja-JP" sz="1100" dirty="0">
                <a:solidFill>
                  <a:schemeClr val="bg1"/>
                </a:solidFill>
                <a:latin typeface="游ゴシック" panose="020B0400000000000000" pitchFamily="50" charset="-128"/>
                <a:ea typeface="游ゴシック" panose="020B0400000000000000" pitchFamily="50" charset="-128"/>
              </a:rPr>
              <a:t>)</a:t>
            </a:r>
            <a:r>
              <a:rPr lang="ja-JP" altLang="en-US" sz="1100" dirty="0">
                <a:solidFill>
                  <a:schemeClr val="bg1"/>
                </a:solidFill>
                <a:latin typeface="游ゴシック" panose="020B0400000000000000" pitchFamily="50" charset="-128"/>
                <a:ea typeface="游ゴシック" panose="020B0400000000000000" pitchFamily="50" charset="-128"/>
              </a:rPr>
              <a:t>をさせて頂きます</a:t>
            </a:r>
            <a:endParaRPr lang="en-US" altLang="ja-JP" sz="1100" dirty="0">
              <a:solidFill>
                <a:schemeClr val="bg1"/>
              </a:solidFill>
              <a:latin typeface="游ゴシック" panose="020B0400000000000000" pitchFamily="50" charset="-128"/>
              <a:ea typeface="游ゴシック" panose="020B0400000000000000" pitchFamily="50" charset="-128"/>
            </a:endParaRPr>
          </a:p>
          <a:p>
            <a:endParaRPr lang="ja-JP" altLang="en-US" sz="1100" dirty="0">
              <a:solidFill>
                <a:schemeClr val="bg1"/>
              </a:solidFill>
              <a:latin typeface="游ゴシック" panose="020B0400000000000000" pitchFamily="50" charset="-128"/>
              <a:ea typeface="游ゴシック" panose="020B0400000000000000" pitchFamily="50" charset="-128"/>
            </a:endParaRPr>
          </a:p>
        </p:txBody>
      </p:sp>
      <p:sp>
        <p:nvSpPr>
          <p:cNvPr id="37" name="グラフィックス 26" descr="トランプのダイヤ">
            <a:extLst>
              <a:ext uri="{FF2B5EF4-FFF2-40B4-BE49-F238E27FC236}">
                <a16:creationId xmlns:a16="http://schemas.microsoft.com/office/drawing/2014/main" id="{40E1A152-A9F7-45A3-8653-4191460335B0}"/>
              </a:ext>
            </a:extLst>
          </p:cNvPr>
          <p:cNvSpPr>
            <a:spLocks noChangeAspect="1"/>
          </p:cNvSpPr>
          <p:nvPr/>
        </p:nvSpPr>
        <p:spPr>
          <a:xfrm flipV="1">
            <a:off x="700569" y="6056135"/>
            <a:ext cx="100290" cy="110568"/>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chemeClr val="accent2"/>
          </a:solidFill>
          <a:ln w="3969" cap="flat">
            <a:noFill/>
            <a:prstDash val="solid"/>
            <a:miter/>
          </a:ln>
        </p:spPr>
        <p:txBody>
          <a:bodyPr rtlCol="0" anchor="ctr"/>
          <a:lstStyle/>
          <a:p>
            <a:endParaRPr lang="ja-JP" altLang="en-US"/>
          </a:p>
        </p:txBody>
      </p:sp>
      <p:sp>
        <p:nvSpPr>
          <p:cNvPr id="19" name="テキスト ボックス 18">
            <a:extLst>
              <a:ext uri="{FF2B5EF4-FFF2-40B4-BE49-F238E27FC236}">
                <a16:creationId xmlns:a16="http://schemas.microsoft.com/office/drawing/2014/main" id="{E10BE620-02DC-4C6B-BBD8-7D180B170AE1}"/>
              </a:ext>
            </a:extLst>
          </p:cNvPr>
          <p:cNvSpPr txBox="1"/>
          <p:nvPr/>
        </p:nvSpPr>
        <p:spPr>
          <a:xfrm>
            <a:off x="722733" y="4804782"/>
            <a:ext cx="1825787" cy="307777"/>
          </a:xfrm>
          <a:prstGeom prst="rect">
            <a:avLst/>
          </a:prstGeom>
          <a:noFill/>
        </p:spPr>
        <p:txBody>
          <a:bodyPr wrap="square">
            <a:spAutoFit/>
          </a:bodyPr>
          <a:lstStyle/>
          <a:p>
            <a:r>
              <a:rPr lang="ja-JP" altLang="en-US" sz="1400" dirty="0">
                <a:solidFill>
                  <a:schemeClr val="bg1"/>
                </a:solidFill>
                <a:latin typeface="游ゴシック" panose="020B0400000000000000" pitchFamily="50" charset="-128"/>
                <a:ea typeface="游ゴシック" panose="020B0400000000000000" pitchFamily="50" charset="-128"/>
              </a:rPr>
              <a:t>ビジター料金</a:t>
            </a:r>
            <a:r>
              <a:rPr lang="ja-JP" altLang="en-US" sz="900" dirty="0">
                <a:solidFill>
                  <a:schemeClr val="bg1"/>
                </a:solidFill>
                <a:latin typeface="游ゴシック" panose="020B0400000000000000" pitchFamily="50" charset="-128"/>
                <a:ea typeface="游ゴシック" panose="020B0400000000000000" pitchFamily="50" charset="-128"/>
              </a:rPr>
              <a:t>　</a:t>
            </a:r>
            <a:endParaRPr lang="ja-JP" altLang="en-US" sz="900" dirty="0">
              <a:solidFill>
                <a:schemeClr val="bg1"/>
              </a:solidFill>
            </a:endParaRPr>
          </a:p>
        </p:txBody>
      </p:sp>
      <p:sp>
        <p:nvSpPr>
          <p:cNvPr id="40" name="テキスト ボックス 39">
            <a:extLst>
              <a:ext uri="{FF2B5EF4-FFF2-40B4-BE49-F238E27FC236}">
                <a16:creationId xmlns:a16="http://schemas.microsoft.com/office/drawing/2014/main" id="{2204EE74-9E0D-43DD-8B03-FD42EA070BC9}"/>
              </a:ext>
            </a:extLst>
          </p:cNvPr>
          <p:cNvSpPr txBox="1"/>
          <p:nvPr/>
        </p:nvSpPr>
        <p:spPr>
          <a:xfrm>
            <a:off x="670522" y="1020615"/>
            <a:ext cx="2488850"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ja-JP" altLang="en-US" sz="1400" dirty="0">
                <a:solidFill>
                  <a:schemeClr val="tx1"/>
                </a:solidFill>
                <a:latin typeface="Yu Gothic Medium" panose="020B0500000000000000" pitchFamily="50" charset="-128"/>
                <a:ea typeface="Yu Gothic Medium" panose="020B0500000000000000" pitchFamily="50" charset="-128"/>
              </a:rPr>
              <a:t>ウェルネスサロンへの想い</a:t>
            </a:r>
          </a:p>
        </p:txBody>
      </p:sp>
      <p:sp>
        <p:nvSpPr>
          <p:cNvPr id="42" name="テキスト ボックス 41">
            <a:extLst>
              <a:ext uri="{FF2B5EF4-FFF2-40B4-BE49-F238E27FC236}">
                <a16:creationId xmlns:a16="http://schemas.microsoft.com/office/drawing/2014/main" id="{14FB24E7-74D8-4078-A671-7C6A1ADAB949}"/>
              </a:ext>
            </a:extLst>
          </p:cNvPr>
          <p:cNvSpPr txBox="1"/>
          <p:nvPr/>
        </p:nvSpPr>
        <p:spPr>
          <a:xfrm>
            <a:off x="3793746" y="6251214"/>
            <a:ext cx="3573926" cy="415498"/>
          </a:xfrm>
          <a:prstGeom prst="rect">
            <a:avLst/>
          </a:prstGeom>
          <a:noFill/>
        </p:spPr>
        <p:txBody>
          <a:bodyPr wrap="square">
            <a:spAutoFit/>
          </a:bodyPr>
          <a:lstStyle/>
          <a:p>
            <a:r>
              <a:rPr lang="ja-JP" altLang="en-US" sz="1050" dirty="0">
                <a:latin typeface="游ゴシック" panose="020B0400000000000000" pitchFamily="50" charset="-128"/>
                <a:ea typeface="游ゴシック" panose="020B0400000000000000" pitchFamily="50" charset="-128"/>
              </a:rPr>
              <a:t>ジムメニューとあわせたメニューも用意しております。</a:t>
            </a:r>
            <a:endParaRPr lang="en-US" altLang="ja-JP" sz="1050" dirty="0">
              <a:latin typeface="游ゴシック" panose="020B0400000000000000" pitchFamily="50" charset="-128"/>
              <a:ea typeface="游ゴシック" panose="020B0400000000000000" pitchFamily="50" charset="-128"/>
            </a:endParaRPr>
          </a:p>
          <a:p>
            <a:r>
              <a:rPr lang="ja-JP" altLang="en-US" sz="1050" dirty="0">
                <a:latin typeface="游ゴシック" panose="020B0400000000000000" pitchFamily="50" charset="-128"/>
                <a:ea typeface="游ゴシック" panose="020B0400000000000000" pitchFamily="50" charset="-128"/>
              </a:rPr>
              <a:t>ご興味のある方はお問合せください。</a:t>
            </a:r>
          </a:p>
        </p:txBody>
      </p:sp>
      <p:cxnSp>
        <p:nvCxnSpPr>
          <p:cNvPr id="57" name="直線コネクタ 56">
            <a:extLst>
              <a:ext uri="{FF2B5EF4-FFF2-40B4-BE49-F238E27FC236}">
                <a16:creationId xmlns:a16="http://schemas.microsoft.com/office/drawing/2014/main" id="{D6E49C3A-9242-4212-A063-9C699AA4BA65}"/>
              </a:ext>
            </a:extLst>
          </p:cNvPr>
          <p:cNvCxnSpPr>
            <a:cxnSpLocks/>
          </p:cNvCxnSpPr>
          <p:nvPr/>
        </p:nvCxnSpPr>
        <p:spPr>
          <a:xfrm>
            <a:off x="385846" y="1183866"/>
            <a:ext cx="369574"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E4E531D6-906E-40B2-8D5F-B94C180C2720}"/>
              </a:ext>
            </a:extLst>
          </p:cNvPr>
          <p:cNvCxnSpPr>
            <a:cxnSpLocks/>
          </p:cNvCxnSpPr>
          <p:nvPr/>
        </p:nvCxnSpPr>
        <p:spPr>
          <a:xfrm>
            <a:off x="3056940" y="1166036"/>
            <a:ext cx="425450"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pic>
        <p:nvPicPr>
          <p:cNvPr id="3" name="図 2" descr="テキスト&#10;&#10;自動的に生成された説明">
            <a:extLst>
              <a:ext uri="{FF2B5EF4-FFF2-40B4-BE49-F238E27FC236}">
                <a16:creationId xmlns:a16="http://schemas.microsoft.com/office/drawing/2014/main" id="{31D4D733-C453-4075-872D-487CA86D5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sp>
        <p:nvSpPr>
          <p:cNvPr id="32" name="テキスト ボックス 31">
            <a:extLst>
              <a:ext uri="{FF2B5EF4-FFF2-40B4-BE49-F238E27FC236}">
                <a16:creationId xmlns:a16="http://schemas.microsoft.com/office/drawing/2014/main" id="{53D75FB9-AC74-47E4-B838-CDAD7E003F3A}"/>
              </a:ext>
            </a:extLst>
          </p:cNvPr>
          <p:cNvSpPr txBox="1"/>
          <p:nvPr/>
        </p:nvSpPr>
        <p:spPr>
          <a:xfrm>
            <a:off x="6904967" y="5330653"/>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
        <p:nvSpPr>
          <p:cNvPr id="34" name="テキスト ボックス 33">
            <a:extLst>
              <a:ext uri="{FF2B5EF4-FFF2-40B4-BE49-F238E27FC236}">
                <a16:creationId xmlns:a16="http://schemas.microsoft.com/office/drawing/2014/main" id="{4A650C96-D345-4E68-9452-5E7706EAAAC5}"/>
              </a:ext>
            </a:extLst>
          </p:cNvPr>
          <p:cNvSpPr txBox="1"/>
          <p:nvPr/>
        </p:nvSpPr>
        <p:spPr>
          <a:xfrm>
            <a:off x="6888338" y="5979160"/>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
        <p:nvSpPr>
          <p:cNvPr id="35" name="テキスト ボックス 34">
            <a:extLst>
              <a:ext uri="{FF2B5EF4-FFF2-40B4-BE49-F238E27FC236}">
                <a16:creationId xmlns:a16="http://schemas.microsoft.com/office/drawing/2014/main" id="{C767B5CB-DDE9-4DBE-B2DB-746705A058E9}"/>
              </a:ext>
            </a:extLst>
          </p:cNvPr>
          <p:cNvSpPr txBox="1"/>
          <p:nvPr/>
        </p:nvSpPr>
        <p:spPr>
          <a:xfrm>
            <a:off x="2763672" y="5154882"/>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
        <p:nvSpPr>
          <p:cNvPr id="38" name="テキスト ボックス 37">
            <a:extLst>
              <a:ext uri="{FF2B5EF4-FFF2-40B4-BE49-F238E27FC236}">
                <a16:creationId xmlns:a16="http://schemas.microsoft.com/office/drawing/2014/main" id="{925E5B49-90D5-41A6-9ED4-D5D789EF00D8}"/>
              </a:ext>
            </a:extLst>
          </p:cNvPr>
          <p:cNvSpPr txBox="1"/>
          <p:nvPr/>
        </p:nvSpPr>
        <p:spPr>
          <a:xfrm>
            <a:off x="2783635" y="5584991"/>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Tree>
    <p:extLst>
      <p:ext uri="{BB962C8B-B14F-4D97-AF65-F5344CB8AC3E}">
        <p14:creationId xmlns:p14="http://schemas.microsoft.com/office/powerpoint/2010/main" val="3796617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人, 屋内, 男, 若い が含まれている画像&#10;&#10;自動的に生成された説明">
            <a:extLst>
              <a:ext uri="{FF2B5EF4-FFF2-40B4-BE49-F238E27FC236}">
                <a16:creationId xmlns:a16="http://schemas.microsoft.com/office/drawing/2014/main" id="{21127016-FC7A-4127-981F-1C0485A7E30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9944" y="1596822"/>
            <a:ext cx="4196081" cy="2797387"/>
          </a:xfrm>
          <a:prstGeom prst="rect">
            <a:avLst/>
          </a:prstGeom>
        </p:spPr>
      </p:pic>
      <p:grpSp>
        <p:nvGrpSpPr>
          <p:cNvPr id="5" name="グループ化 4">
            <a:extLst>
              <a:ext uri="{FF2B5EF4-FFF2-40B4-BE49-F238E27FC236}">
                <a16:creationId xmlns:a16="http://schemas.microsoft.com/office/drawing/2014/main" id="{EBE33528-66BD-48EB-8FF3-40195E0CF6DF}"/>
              </a:ext>
            </a:extLst>
          </p:cNvPr>
          <p:cNvGrpSpPr/>
          <p:nvPr/>
        </p:nvGrpSpPr>
        <p:grpSpPr>
          <a:xfrm>
            <a:off x="4902650" y="2372039"/>
            <a:ext cx="2789725" cy="800219"/>
            <a:chOff x="4902650" y="2372039"/>
            <a:chExt cx="2789725" cy="800219"/>
          </a:xfrm>
        </p:grpSpPr>
        <p:grpSp>
          <p:nvGrpSpPr>
            <p:cNvPr id="72" name="グループ化 71">
              <a:extLst>
                <a:ext uri="{FF2B5EF4-FFF2-40B4-BE49-F238E27FC236}">
                  <a16:creationId xmlns:a16="http://schemas.microsoft.com/office/drawing/2014/main" id="{F0E7014C-8439-43C3-BAA1-7462DA83E212}"/>
                </a:ext>
              </a:extLst>
            </p:cNvPr>
            <p:cNvGrpSpPr/>
            <p:nvPr/>
          </p:nvGrpSpPr>
          <p:grpSpPr>
            <a:xfrm>
              <a:off x="4902650" y="2464763"/>
              <a:ext cx="2669725" cy="337416"/>
              <a:chOff x="4902650" y="2464763"/>
              <a:chExt cx="2669725" cy="337416"/>
            </a:xfrm>
          </p:grpSpPr>
          <p:sp>
            <p:nvSpPr>
              <p:cNvPr id="8" name="正方形/長方形 7">
                <a:extLst>
                  <a:ext uri="{FF2B5EF4-FFF2-40B4-BE49-F238E27FC236}">
                    <a16:creationId xmlns:a16="http://schemas.microsoft.com/office/drawing/2014/main" id="{3EEB5EB3-A7A0-4456-B679-C679D13627E9}"/>
                  </a:ext>
                </a:extLst>
              </p:cNvPr>
              <p:cNvSpPr/>
              <p:nvPr/>
            </p:nvSpPr>
            <p:spPr>
              <a:xfrm>
                <a:off x="5002140" y="2557940"/>
                <a:ext cx="2570235" cy="244239"/>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グラフィックス 26" descr="トランプのダイヤ">
                <a:extLst>
                  <a:ext uri="{FF2B5EF4-FFF2-40B4-BE49-F238E27FC236}">
                    <a16:creationId xmlns:a16="http://schemas.microsoft.com/office/drawing/2014/main" id="{325F1D8F-E4A5-4CAB-860C-89408E025EAA}"/>
                  </a:ext>
                </a:extLst>
              </p:cNvPr>
              <p:cNvSpPr>
                <a:spLocks noChangeAspect="1"/>
              </p:cNvSpPr>
              <p:nvPr/>
            </p:nvSpPr>
            <p:spPr>
              <a:xfrm flipV="1">
                <a:off x="4902650" y="2464763"/>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sp>
          <p:nvSpPr>
            <p:cNvPr id="16" name="テキスト ボックス 15">
              <a:extLst>
                <a:ext uri="{FF2B5EF4-FFF2-40B4-BE49-F238E27FC236}">
                  <a16:creationId xmlns:a16="http://schemas.microsoft.com/office/drawing/2014/main" id="{5B9169FF-E5A6-49BD-9112-65E8F9CE31DA}"/>
                </a:ext>
              </a:extLst>
            </p:cNvPr>
            <p:cNvSpPr txBox="1"/>
            <p:nvPr/>
          </p:nvSpPr>
          <p:spPr>
            <a:xfrm>
              <a:off x="5002140" y="2372039"/>
              <a:ext cx="2690235" cy="800219"/>
            </a:xfrm>
            <a:prstGeom prst="rect">
              <a:avLst/>
            </a:prstGeom>
            <a:noFill/>
          </p:spPr>
          <p:txBody>
            <a:bodyPr wrap="square" rtlCol="0">
              <a:spAutoFit/>
            </a:bodyPr>
            <a:lstStyle/>
            <a:p>
              <a:r>
                <a:rPr kumimoji="1" lang="ja-JP" altLang="en-US" sz="1600" dirty="0">
                  <a:solidFill>
                    <a:schemeClr val="tx1"/>
                  </a:solidFill>
                  <a:latin typeface="Yu Gothic Medium" panose="020B0500000000000000" pitchFamily="50" charset="-128"/>
                  <a:ea typeface="Yu Gothic Medium" panose="020B0500000000000000" pitchFamily="50" charset="-128"/>
                </a:rPr>
                <a:t>健維維持</a:t>
              </a:r>
              <a:endParaRPr kumimoji="1" lang="en-US" altLang="ja-JP" sz="1600" dirty="0">
                <a:solidFill>
                  <a:schemeClr val="tx1"/>
                </a:solidFill>
                <a:latin typeface="Yu Gothic Medium" panose="020B0500000000000000" pitchFamily="50" charset="-128"/>
                <a:ea typeface="Yu Gothic Medium" panose="020B0500000000000000" pitchFamily="50" charset="-128"/>
              </a:endParaRPr>
            </a:p>
            <a:p>
              <a:r>
                <a:rPr lang="ja-JP" altLang="en-US" sz="1200" dirty="0">
                  <a:solidFill>
                    <a:schemeClr val="tx1"/>
                  </a:solidFill>
                  <a:latin typeface="Yu Gothic Medium" panose="020B0500000000000000" pitchFamily="50" charset="-128"/>
                  <a:ea typeface="Yu Gothic Medium" panose="020B0500000000000000" pitchFamily="50" charset="-128"/>
                </a:rPr>
                <a:t>筋力向上・心肺機能向上・</a:t>
              </a:r>
              <a:r>
                <a:rPr kumimoji="1" lang="ja-JP" altLang="en-US" sz="1200" dirty="0">
                  <a:solidFill>
                    <a:schemeClr val="tx1"/>
                  </a:solidFill>
                  <a:latin typeface="Yu Gothic Medium" panose="020B0500000000000000" pitchFamily="50" charset="-128"/>
                  <a:ea typeface="Yu Gothic Medium" panose="020B0500000000000000" pitchFamily="50" charset="-128"/>
                </a:rPr>
                <a:t>肥満予防</a:t>
              </a:r>
              <a:endParaRPr kumimoji="1" lang="en-US" altLang="ja-JP" sz="1200" dirty="0">
                <a:solidFill>
                  <a:schemeClr val="tx1"/>
                </a:solidFill>
                <a:latin typeface="Yu Gothic Medium" panose="020B0500000000000000" pitchFamily="50" charset="-128"/>
                <a:ea typeface="Yu Gothic Medium" panose="020B0500000000000000" pitchFamily="50" charset="-128"/>
              </a:endParaRPr>
            </a:p>
            <a:p>
              <a:endParaRPr kumimoji="1" lang="ja-JP" altLang="en-US" dirty="0">
                <a:latin typeface="Yu Gothic Medium" panose="020B0500000000000000" pitchFamily="50" charset="-128"/>
                <a:ea typeface="Yu Gothic Medium" panose="020B0500000000000000" pitchFamily="50" charset="-128"/>
              </a:endParaRPr>
            </a:p>
          </p:txBody>
        </p:sp>
      </p:grpSp>
      <p:grpSp>
        <p:nvGrpSpPr>
          <p:cNvPr id="6" name="グループ化 5">
            <a:extLst>
              <a:ext uri="{FF2B5EF4-FFF2-40B4-BE49-F238E27FC236}">
                <a16:creationId xmlns:a16="http://schemas.microsoft.com/office/drawing/2014/main" id="{334BF52A-2AF0-4D59-9600-7CBF583EB581}"/>
              </a:ext>
            </a:extLst>
          </p:cNvPr>
          <p:cNvGrpSpPr/>
          <p:nvPr/>
        </p:nvGrpSpPr>
        <p:grpSpPr>
          <a:xfrm>
            <a:off x="4902650" y="3068146"/>
            <a:ext cx="2844268" cy="523220"/>
            <a:chOff x="4902650" y="2998296"/>
            <a:chExt cx="2844268" cy="523220"/>
          </a:xfrm>
        </p:grpSpPr>
        <p:grpSp>
          <p:nvGrpSpPr>
            <p:cNvPr id="73" name="グループ化 72">
              <a:extLst>
                <a:ext uri="{FF2B5EF4-FFF2-40B4-BE49-F238E27FC236}">
                  <a16:creationId xmlns:a16="http://schemas.microsoft.com/office/drawing/2014/main" id="{E7FB96EC-E2DC-423B-A7CE-2F7866D9EA6E}"/>
                </a:ext>
              </a:extLst>
            </p:cNvPr>
            <p:cNvGrpSpPr/>
            <p:nvPr/>
          </p:nvGrpSpPr>
          <p:grpSpPr>
            <a:xfrm>
              <a:off x="4902650" y="3082258"/>
              <a:ext cx="2669725" cy="337416"/>
              <a:chOff x="4902650" y="3082258"/>
              <a:chExt cx="2669725" cy="337416"/>
            </a:xfrm>
          </p:grpSpPr>
          <p:sp>
            <p:nvSpPr>
              <p:cNvPr id="55" name="正方形/長方形 54">
                <a:extLst>
                  <a:ext uri="{FF2B5EF4-FFF2-40B4-BE49-F238E27FC236}">
                    <a16:creationId xmlns:a16="http://schemas.microsoft.com/office/drawing/2014/main" id="{A2EB97C7-43F1-42C8-9378-D6B2D1A6837D}"/>
                  </a:ext>
                </a:extLst>
              </p:cNvPr>
              <p:cNvSpPr/>
              <p:nvPr/>
            </p:nvSpPr>
            <p:spPr>
              <a:xfrm>
                <a:off x="5002140" y="3175435"/>
                <a:ext cx="2570235" cy="244239"/>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グラフィックス 26" descr="トランプのダイヤ">
                <a:extLst>
                  <a:ext uri="{FF2B5EF4-FFF2-40B4-BE49-F238E27FC236}">
                    <a16:creationId xmlns:a16="http://schemas.microsoft.com/office/drawing/2014/main" id="{182AE330-3DE1-46DE-9C68-B760F5A2FE5E}"/>
                  </a:ext>
                </a:extLst>
              </p:cNvPr>
              <p:cNvSpPr>
                <a:spLocks noChangeAspect="1"/>
              </p:cNvSpPr>
              <p:nvPr/>
            </p:nvSpPr>
            <p:spPr>
              <a:xfrm flipV="1">
                <a:off x="4902650" y="3082258"/>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sp>
          <p:nvSpPr>
            <p:cNvPr id="30" name="テキスト ボックス 29">
              <a:extLst>
                <a:ext uri="{FF2B5EF4-FFF2-40B4-BE49-F238E27FC236}">
                  <a16:creationId xmlns:a16="http://schemas.microsoft.com/office/drawing/2014/main" id="{7228704C-1F74-4177-9C67-7DFBCE4D8322}"/>
                </a:ext>
              </a:extLst>
            </p:cNvPr>
            <p:cNvSpPr txBox="1"/>
            <p:nvPr/>
          </p:nvSpPr>
          <p:spPr>
            <a:xfrm>
              <a:off x="5002140" y="2998296"/>
              <a:ext cx="2744778" cy="523220"/>
            </a:xfrm>
            <a:prstGeom prst="rect">
              <a:avLst/>
            </a:prstGeom>
            <a:noFill/>
          </p:spPr>
          <p:txBody>
            <a:bodyPr wrap="square" rtlCol="0">
              <a:spAutoFit/>
            </a:bodyPr>
            <a:lstStyle/>
            <a:p>
              <a:r>
                <a:rPr kumimoji="1" lang="ja-JP" altLang="en-US" sz="1600" dirty="0">
                  <a:solidFill>
                    <a:schemeClr val="tx1"/>
                  </a:solidFill>
                  <a:latin typeface="Yu Gothic Medium" panose="020B0500000000000000" pitchFamily="50" charset="-128"/>
                  <a:ea typeface="Yu Gothic Medium" panose="020B0500000000000000" pitchFamily="50" charset="-128"/>
                </a:rPr>
                <a:t>機能改善</a:t>
              </a:r>
              <a:endParaRPr kumimoji="1" lang="en-US" altLang="ja-JP" sz="1600" dirty="0">
                <a:solidFill>
                  <a:schemeClr val="tx1"/>
                </a:solidFill>
                <a:latin typeface="Yu Gothic Medium" panose="020B0500000000000000" pitchFamily="50" charset="-128"/>
                <a:ea typeface="Yu Gothic Medium" panose="020B0500000000000000" pitchFamily="50" charset="-128"/>
              </a:endParaRPr>
            </a:p>
            <a:p>
              <a:r>
                <a:rPr lang="ja-JP" altLang="en-US" sz="1200" dirty="0">
                  <a:solidFill>
                    <a:schemeClr val="tx1"/>
                  </a:solidFill>
                  <a:latin typeface="Yu Gothic Medium" panose="020B0500000000000000" pitchFamily="50" charset="-128"/>
                  <a:ea typeface="Yu Gothic Medium" panose="020B0500000000000000" pitchFamily="50" charset="-128"/>
                </a:rPr>
                <a:t>柔軟性向上・</a:t>
              </a:r>
              <a:r>
                <a:rPr kumimoji="1" lang="ja-JP" altLang="en-US" sz="1200" dirty="0">
                  <a:solidFill>
                    <a:schemeClr val="tx1"/>
                  </a:solidFill>
                  <a:latin typeface="Yu Gothic Medium" panose="020B0500000000000000" pitchFamily="50" charset="-128"/>
                  <a:ea typeface="Yu Gothic Medium" panose="020B0500000000000000" pitchFamily="50" charset="-128"/>
                </a:rPr>
                <a:t>疲労軽減・</a:t>
              </a:r>
              <a:r>
                <a:rPr lang="ja-JP" altLang="en-US" sz="1200" dirty="0">
                  <a:solidFill>
                    <a:schemeClr val="tx1"/>
                  </a:solidFill>
                  <a:latin typeface="Yu Gothic Medium" panose="020B0500000000000000" pitchFamily="50" charset="-128"/>
                  <a:ea typeface="Yu Gothic Medium" panose="020B0500000000000000" pitchFamily="50" charset="-128"/>
                </a:rPr>
                <a:t>血行促進</a:t>
              </a:r>
              <a:endParaRPr kumimoji="1" lang="ja-JP" altLang="en-US" sz="1200" dirty="0">
                <a:latin typeface="Yu Gothic Medium" panose="020B0500000000000000" pitchFamily="50" charset="-128"/>
                <a:ea typeface="Yu Gothic Medium" panose="020B0500000000000000" pitchFamily="50" charset="-128"/>
              </a:endParaRPr>
            </a:p>
          </p:txBody>
        </p:sp>
      </p:grpSp>
      <p:grpSp>
        <p:nvGrpSpPr>
          <p:cNvPr id="7" name="グループ化 6">
            <a:extLst>
              <a:ext uri="{FF2B5EF4-FFF2-40B4-BE49-F238E27FC236}">
                <a16:creationId xmlns:a16="http://schemas.microsoft.com/office/drawing/2014/main" id="{00B3C447-B492-4AF5-8FB1-ED05093561ED}"/>
              </a:ext>
            </a:extLst>
          </p:cNvPr>
          <p:cNvGrpSpPr/>
          <p:nvPr/>
        </p:nvGrpSpPr>
        <p:grpSpPr>
          <a:xfrm>
            <a:off x="4902650" y="3758114"/>
            <a:ext cx="2743855" cy="707886"/>
            <a:chOff x="4902650" y="3618414"/>
            <a:chExt cx="2743855" cy="707886"/>
          </a:xfrm>
        </p:grpSpPr>
        <p:grpSp>
          <p:nvGrpSpPr>
            <p:cNvPr id="74" name="グループ化 73">
              <a:extLst>
                <a:ext uri="{FF2B5EF4-FFF2-40B4-BE49-F238E27FC236}">
                  <a16:creationId xmlns:a16="http://schemas.microsoft.com/office/drawing/2014/main" id="{8A586B72-495C-47D7-B715-09EDF8C514A7}"/>
                </a:ext>
              </a:extLst>
            </p:cNvPr>
            <p:cNvGrpSpPr/>
            <p:nvPr/>
          </p:nvGrpSpPr>
          <p:grpSpPr>
            <a:xfrm>
              <a:off x="4902650" y="3699752"/>
              <a:ext cx="2669725" cy="337416"/>
              <a:chOff x="4902650" y="3699752"/>
              <a:chExt cx="2669725" cy="337416"/>
            </a:xfrm>
          </p:grpSpPr>
          <p:sp>
            <p:nvSpPr>
              <p:cNvPr id="58" name="正方形/長方形 57">
                <a:extLst>
                  <a:ext uri="{FF2B5EF4-FFF2-40B4-BE49-F238E27FC236}">
                    <a16:creationId xmlns:a16="http://schemas.microsoft.com/office/drawing/2014/main" id="{9E8D297C-1A74-4B91-8529-A0DD30CF45C8}"/>
                  </a:ext>
                </a:extLst>
              </p:cNvPr>
              <p:cNvSpPr/>
              <p:nvPr/>
            </p:nvSpPr>
            <p:spPr>
              <a:xfrm>
                <a:off x="5002140" y="3792929"/>
                <a:ext cx="2570235" cy="244239"/>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グラフィックス 26" descr="トランプのダイヤ">
                <a:extLst>
                  <a:ext uri="{FF2B5EF4-FFF2-40B4-BE49-F238E27FC236}">
                    <a16:creationId xmlns:a16="http://schemas.microsoft.com/office/drawing/2014/main" id="{00755172-CF27-49AF-B8DE-D6E94CE5B8D0}"/>
                  </a:ext>
                </a:extLst>
              </p:cNvPr>
              <p:cNvSpPr>
                <a:spLocks noChangeAspect="1"/>
              </p:cNvSpPr>
              <p:nvPr/>
            </p:nvSpPr>
            <p:spPr>
              <a:xfrm flipV="1">
                <a:off x="4902650" y="3699752"/>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sp>
          <p:nvSpPr>
            <p:cNvPr id="44" name="テキスト ボックス 43">
              <a:extLst>
                <a:ext uri="{FF2B5EF4-FFF2-40B4-BE49-F238E27FC236}">
                  <a16:creationId xmlns:a16="http://schemas.microsoft.com/office/drawing/2014/main" id="{C00BA870-68C0-4C2E-8A9B-37452C367E66}"/>
                </a:ext>
              </a:extLst>
            </p:cNvPr>
            <p:cNvSpPr txBox="1"/>
            <p:nvPr/>
          </p:nvSpPr>
          <p:spPr>
            <a:xfrm>
              <a:off x="5005023" y="3618414"/>
              <a:ext cx="2641482" cy="707886"/>
            </a:xfrm>
            <a:prstGeom prst="rect">
              <a:avLst/>
            </a:prstGeom>
            <a:noFill/>
          </p:spPr>
          <p:txBody>
            <a:bodyPr wrap="square" rtlCol="0">
              <a:spAutoFit/>
            </a:bodyPr>
            <a:lstStyle/>
            <a:p>
              <a:r>
                <a:rPr lang="ja-JP" altLang="en-US" sz="1600" dirty="0">
                  <a:solidFill>
                    <a:schemeClr val="tx1"/>
                  </a:solidFill>
                  <a:latin typeface="Yu Gothic Medium" panose="020B0500000000000000" pitchFamily="50" charset="-128"/>
                  <a:ea typeface="Yu Gothic Medium" panose="020B0500000000000000" pitchFamily="50" charset="-128"/>
                </a:rPr>
                <a:t>美容</a:t>
              </a:r>
              <a:endParaRPr lang="en-US" altLang="ja-JP" sz="1600" dirty="0">
                <a:solidFill>
                  <a:schemeClr val="tx1"/>
                </a:solidFill>
                <a:latin typeface="Yu Gothic Medium" panose="020B0500000000000000" pitchFamily="50" charset="-128"/>
                <a:ea typeface="Yu Gothic Medium" panose="020B0500000000000000" pitchFamily="50" charset="-128"/>
              </a:endParaRPr>
            </a:p>
            <a:p>
              <a:r>
                <a:rPr kumimoji="1" lang="ja-JP" altLang="en-US" sz="1200" dirty="0">
                  <a:solidFill>
                    <a:schemeClr val="tx1"/>
                  </a:solidFill>
                  <a:latin typeface="Yu Gothic Medium" panose="020B0500000000000000" pitchFamily="50" charset="-128"/>
                  <a:ea typeface="Yu Gothic Medium" panose="020B0500000000000000" pitchFamily="50" charset="-128"/>
                </a:rPr>
                <a:t>アンチエイジング・代謝向上・</a:t>
              </a:r>
              <a:endParaRPr kumimoji="1" lang="en-US" altLang="ja-JP" sz="1200" dirty="0">
                <a:solidFill>
                  <a:schemeClr val="tx1"/>
                </a:solidFill>
                <a:latin typeface="Yu Gothic Medium" panose="020B0500000000000000" pitchFamily="50" charset="-128"/>
                <a:ea typeface="Yu Gothic Medium" panose="020B0500000000000000" pitchFamily="50" charset="-128"/>
              </a:endParaRPr>
            </a:p>
            <a:p>
              <a:r>
                <a:rPr kumimoji="1" lang="ja-JP" altLang="en-US" sz="1200" dirty="0">
                  <a:solidFill>
                    <a:schemeClr val="tx1"/>
                  </a:solidFill>
                  <a:latin typeface="Yu Gothic Medium" panose="020B0500000000000000" pitchFamily="50" charset="-128"/>
                  <a:ea typeface="Yu Gothic Medium" panose="020B0500000000000000" pitchFamily="50" charset="-128"/>
                </a:rPr>
                <a:t>姿勢改善</a:t>
              </a:r>
              <a:endParaRPr kumimoji="1" lang="ja-JP" altLang="en-US" dirty="0">
                <a:latin typeface="Yu Gothic Medium" panose="020B0500000000000000" pitchFamily="50" charset="-128"/>
                <a:ea typeface="Yu Gothic Medium" panose="020B0500000000000000" pitchFamily="50" charset="-128"/>
              </a:endParaRPr>
            </a:p>
          </p:txBody>
        </p:sp>
      </p:grpSp>
      <p:sp>
        <p:nvSpPr>
          <p:cNvPr id="11" name="テキスト ボックス 10"/>
          <p:cNvSpPr txBox="1"/>
          <p:nvPr/>
        </p:nvSpPr>
        <p:spPr>
          <a:xfrm>
            <a:off x="647909" y="4651761"/>
            <a:ext cx="6637999" cy="440769"/>
          </a:xfrm>
          <a:prstGeom prst="snip2DiagRect">
            <a:avLst/>
          </a:prstGeom>
          <a:solidFill>
            <a:srgbClr val="E6DFE1"/>
          </a:solidFill>
        </p:spPr>
        <p:txBody>
          <a:bodyPr wrap="square" rtlCol="0">
            <a:spAutoFit/>
          </a:bodyPr>
          <a:lstStyle/>
          <a:p>
            <a:pPr lvl="0" algn="ctr">
              <a:defRPr/>
            </a:pPr>
            <a:r>
              <a:rPr lang="ja-JP" altLang="en-US" dirty="0">
                <a:latin typeface="Yu Gothic Medium" panose="020B0500000000000000" pitchFamily="50" charset="-128"/>
                <a:ea typeface="Yu Gothic Medium" panose="020B0500000000000000" pitchFamily="50" charset="-128"/>
              </a:rPr>
              <a:t>自然な動きと柔軟性を兼ね備えた、健康的な身体に</a:t>
            </a:r>
            <a:endParaRPr lang="en-US" altLang="ja-JP" sz="1400" dirty="0">
              <a:latin typeface="Yu Gothic Medium" panose="020B0500000000000000" pitchFamily="50" charset="-128"/>
              <a:ea typeface="Yu Gothic Medium" panose="020B0500000000000000" pitchFamily="50" charset="-128"/>
            </a:endParaRPr>
          </a:p>
        </p:txBody>
      </p:sp>
      <p:sp>
        <p:nvSpPr>
          <p:cNvPr id="12" name="正方形/長方形 11">
            <a:extLst>
              <a:ext uri="{FF2B5EF4-FFF2-40B4-BE49-F238E27FC236}">
                <a16:creationId xmlns:a16="http://schemas.microsoft.com/office/drawing/2014/main" id="{C7F0EA11-9938-44C0-8A59-E951C95C2F45}"/>
              </a:ext>
            </a:extLst>
          </p:cNvPr>
          <p:cNvSpPr/>
          <p:nvPr/>
        </p:nvSpPr>
        <p:spPr>
          <a:xfrm>
            <a:off x="4435059" y="5332315"/>
            <a:ext cx="1903405" cy="318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400" dirty="0">
                <a:solidFill>
                  <a:schemeClr val="tx1"/>
                </a:solidFill>
                <a:latin typeface="Yu Gothic Medium" panose="020B0500000000000000" pitchFamily="50" charset="-128"/>
                <a:ea typeface="Yu Gothic Medium" panose="020B0500000000000000" pitchFamily="50" charset="-128"/>
              </a:rPr>
              <a:t>高性能マシンの導入</a:t>
            </a:r>
          </a:p>
        </p:txBody>
      </p:sp>
      <p:sp>
        <p:nvSpPr>
          <p:cNvPr id="14" name="正方形/長方形 13">
            <a:extLst>
              <a:ext uri="{FF2B5EF4-FFF2-40B4-BE49-F238E27FC236}">
                <a16:creationId xmlns:a16="http://schemas.microsoft.com/office/drawing/2014/main" id="{2E4D8321-5B46-40A8-85B5-76126789B274}"/>
              </a:ext>
            </a:extLst>
          </p:cNvPr>
          <p:cNvSpPr/>
          <p:nvPr/>
        </p:nvSpPr>
        <p:spPr>
          <a:xfrm>
            <a:off x="460235" y="5818369"/>
            <a:ext cx="2963976" cy="657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dirty="0">
                <a:solidFill>
                  <a:schemeClr val="tx1"/>
                </a:solidFill>
                <a:latin typeface="Yu Gothic Medium" panose="020B0500000000000000" pitchFamily="50" charset="-128"/>
                <a:ea typeface="Yu Gothic Medium" panose="020B0500000000000000" pitchFamily="50" charset="-128"/>
              </a:rPr>
              <a:t>ラグジュアリーかつ</a:t>
            </a:r>
            <a:r>
              <a:rPr kumimoji="1" lang="ja-JP" altLang="en-US" sz="1200" dirty="0">
                <a:solidFill>
                  <a:schemeClr val="tx1"/>
                </a:solidFill>
                <a:latin typeface="Yu Gothic Medium" panose="020B0500000000000000" pitchFamily="50" charset="-128"/>
                <a:ea typeface="Yu Gothic Medium" panose="020B0500000000000000" pitchFamily="50" charset="-128"/>
              </a:rPr>
              <a:t>ラフ</a:t>
            </a:r>
            <a:r>
              <a:rPr lang="ja-JP" altLang="en-US" sz="1200" dirty="0">
                <a:solidFill>
                  <a:schemeClr val="tx1"/>
                </a:solidFill>
                <a:latin typeface="Yu Gothic Medium" panose="020B0500000000000000" pitchFamily="50" charset="-128"/>
                <a:ea typeface="Yu Gothic Medium" panose="020B0500000000000000" pitchFamily="50" charset="-128"/>
              </a:rPr>
              <a:t>で</a:t>
            </a:r>
            <a:r>
              <a:rPr kumimoji="1" lang="ja-JP" altLang="en-US" sz="1200" dirty="0">
                <a:solidFill>
                  <a:schemeClr val="tx1"/>
                </a:solidFill>
                <a:latin typeface="Yu Gothic Medium" panose="020B0500000000000000" pitchFamily="50" charset="-128"/>
                <a:ea typeface="Yu Gothic Medium" panose="020B0500000000000000" pitchFamily="50" charset="-128"/>
              </a:rPr>
              <a:t>過ごしやすい環境で、トレーニングをしながら有意義な時間を過ごしましょう。</a:t>
            </a:r>
          </a:p>
        </p:txBody>
      </p:sp>
      <p:sp>
        <p:nvSpPr>
          <p:cNvPr id="18" name="正方形/長方形 17">
            <a:extLst>
              <a:ext uri="{FF2B5EF4-FFF2-40B4-BE49-F238E27FC236}">
                <a16:creationId xmlns:a16="http://schemas.microsoft.com/office/drawing/2014/main" id="{D765756E-F7DB-4876-8156-EE4BE66CBE12}"/>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9B7668B8-65C7-412E-A450-D97E7CACCB73}"/>
              </a:ext>
            </a:extLst>
          </p:cNvPr>
          <p:cNvSpPr/>
          <p:nvPr/>
        </p:nvSpPr>
        <p:spPr>
          <a:xfrm>
            <a:off x="297278" y="167502"/>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Medium" panose="020B0500000000000000" pitchFamily="50" charset="-128"/>
                <a:ea typeface="游ゴシック Medium" panose="020B0500000000000000" pitchFamily="50" charset="-128"/>
              </a:rPr>
              <a:t>　</a:t>
            </a:r>
          </a:p>
        </p:txBody>
      </p:sp>
      <p:sp>
        <p:nvSpPr>
          <p:cNvPr id="22" name="テキスト ボックス 21">
            <a:extLst>
              <a:ext uri="{FF2B5EF4-FFF2-40B4-BE49-F238E27FC236}">
                <a16:creationId xmlns:a16="http://schemas.microsoft.com/office/drawing/2014/main" id="{84452114-C4BB-4605-809B-39014C5361B6}"/>
              </a:ext>
            </a:extLst>
          </p:cNvPr>
          <p:cNvSpPr txBox="1"/>
          <p:nvPr/>
        </p:nvSpPr>
        <p:spPr>
          <a:xfrm>
            <a:off x="2076099" y="403211"/>
            <a:ext cx="2622884" cy="369332"/>
          </a:xfrm>
          <a:prstGeom prst="rect">
            <a:avLst/>
          </a:prstGeom>
          <a:noFill/>
        </p:spPr>
        <p:txBody>
          <a:bodyPr wrap="square" rtlCol="0">
            <a:spAutoFit/>
          </a:bodyPr>
          <a:lstStyle/>
          <a:p>
            <a:r>
              <a:rPr kumimoji="1" lang="ja-JP" altLang="en-US" dirty="0">
                <a:solidFill>
                  <a:schemeClr val="bg1"/>
                </a:solidFill>
                <a:latin typeface="Yu Gothic Medium" panose="020B0500000000000000" pitchFamily="50" charset="-128"/>
                <a:ea typeface="Yu Gothic Medium" panose="020B0500000000000000" pitchFamily="50" charset="-128"/>
              </a:rPr>
              <a:t>ジムメニュー</a:t>
            </a:r>
            <a:endParaRPr kumimoji="1" lang="en-US" altLang="ja-JP" dirty="0">
              <a:solidFill>
                <a:schemeClr val="bg1"/>
              </a:solidFill>
              <a:latin typeface="Yu Gothic Medium" panose="020B0500000000000000" pitchFamily="50" charset="-128"/>
              <a:ea typeface="Yu Gothic Medium" panose="020B0500000000000000" pitchFamily="50" charset="-128"/>
            </a:endParaRPr>
          </a:p>
        </p:txBody>
      </p:sp>
      <p:sp>
        <p:nvSpPr>
          <p:cNvPr id="23" name="テキスト ボックス 22">
            <a:extLst>
              <a:ext uri="{FF2B5EF4-FFF2-40B4-BE49-F238E27FC236}">
                <a16:creationId xmlns:a16="http://schemas.microsoft.com/office/drawing/2014/main" id="{584E7D00-7EDA-4082-A210-9CF4F96712F9}"/>
              </a:ext>
            </a:extLst>
          </p:cNvPr>
          <p:cNvSpPr txBox="1"/>
          <p:nvPr/>
        </p:nvSpPr>
        <p:spPr>
          <a:xfrm>
            <a:off x="3983584" y="497979"/>
            <a:ext cx="3539989" cy="261610"/>
          </a:xfrm>
          <a:prstGeom prst="rect">
            <a:avLst/>
          </a:prstGeom>
          <a:noFill/>
        </p:spPr>
        <p:txBody>
          <a:bodyPr wrap="square" rtlCol="0">
            <a:spAutoFit/>
          </a:bodyPr>
          <a:lstStyle>
            <a:defPPr>
              <a:defRPr lang="ja-JP"/>
            </a:defPPr>
            <a:lvl1pPr algn="r">
              <a:defRPr sz="105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US" altLang="ja-JP" dirty="0"/>
              <a:t>LAGUNA NIGUEL </a:t>
            </a:r>
            <a:r>
              <a:rPr lang="en-US" altLang="ja-JP"/>
              <a:t>GYM</a:t>
            </a:r>
            <a:r>
              <a:rPr lang="ja-JP" altLang="en-US"/>
              <a:t> </a:t>
            </a:r>
            <a:r>
              <a:rPr lang="en-US" altLang="ja-JP" dirty="0"/>
              <a:t> </a:t>
            </a:r>
            <a:r>
              <a:rPr lang="en-US" altLang="ja-JP"/>
              <a:t>Menu</a:t>
            </a:r>
            <a:r>
              <a:rPr lang="ja-JP" altLang="en-US"/>
              <a:t> </a:t>
            </a:r>
            <a:endParaRPr lang="en-US" altLang="ja-JP" dirty="0"/>
          </a:p>
        </p:txBody>
      </p:sp>
      <p:sp>
        <p:nvSpPr>
          <p:cNvPr id="46" name="正方形/長方形 45">
            <a:extLst>
              <a:ext uri="{FF2B5EF4-FFF2-40B4-BE49-F238E27FC236}">
                <a16:creationId xmlns:a16="http://schemas.microsoft.com/office/drawing/2014/main" id="{7668C495-907F-4D74-92C2-E750037AA925}"/>
              </a:ext>
            </a:extLst>
          </p:cNvPr>
          <p:cNvSpPr/>
          <p:nvPr/>
        </p:nvSpPr>
        <p:spPr>
          <a:xfrm>
            <a:off x="3637968" y="5695295"/>
            <a:ext cx="1966126" cy="1058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400" b="1" dirty="0">
                <a:solidFill>
                  <a:schemeClr val="tx1"/>
                </a:solidFill>
                <a:latin typeface="Yu Gothic Medium" panose="020B0500000000000000" pitchFamily="50" charset="-128"/>
                <a:ea typeface="Yu Gothic Medium" panose="020B0500000000000000" pitchFamily="50" charset="-128"/>
              </a:rPr>
              <a:t>テクノジム</a:t>
            </a:r>
            <a:endParaRPr lang="en-US" altLang="ja-JP" sz="1400" b="1" dirty="0">
              <a:solidFill>
                <a:schemeClr val="tx1"/>
              </a:solidFill>
              <a:latin typeface="Yu Gothic Medium" panose="020B0500000000000000" pitchFamily="50" charset="-128"/>
              <a:ea typeface="Yu Gothic Medium" panose="020B0500000000000000" pitchFamily="50" charset="-128"/>
            </a:endParaRPr>
          </a:p>
          <a:p>
            <a:r>
              <a:rPr lang="ja-JP" altLang="en-US" sz="1200" dirty="0">
                <a:solidFill>
                  <a:schemeClr val="tx1"/>
                </a:solidFill>
                <a:latin typeface="Yu Gothic Medium" panose="020B0500000000000000" pitchFamily="50" charset="-128"/>
                <a:ea typeface="Yu Gothic Medium" panose="020B0500000000000000" pitchFamily="50" charset="-128"/>
              </a:rPr>
              <a:t>人間本来の動きに沿って身体を動かす最新トレーニングマシンです。</a:t>
            </a:r>
            <a:endParaRPr lang="en-US" altLang="ja-JP" sz="1200" dirty="0">
              <a:solidFill>
                <a:schemeClr val="tx1"/>
              </a:solidFill>
              <a:latin typeface="Yu Gothic Medium" panose="020B0500000000000000" pitchFamily="50" charset="-128"/>
              <a:ea typeface="Yu Gothic Medium" panose="020B0500000000000000" pitchFamily="50" charset="-128"/>
            </a:endParaRPr>
          </a:p>
        </p:txBody>
      </p:sp>
      <p:sp>
        <p:nvSpPr>
          <p:cNvPr id="48" name="正方形/長方形 47">
            <a:extLst>
              <a:ext uri="{FF2B5EF4-FFF2-40B4-BE49-F238E27FC236}">
                <a16:creationId xmlns:a16="http://schemas.microsoft.com/office/drawing/2014/main" id="{67AAF9D8-99A6-4E5E-A15A-5A909EBC89FE}"/>
              </a:ext>
            </a:extLst>
          </p:cNvPr>
          <p:cNvSpPr/>
          <p:nvPr/>
        </p:nvSpPr>
        <p:spPr>
          <a:xfrm>
            <a:off x="5553294" y="5690171"/>
            <a:ext cx="2019081" cy="1008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400" b="1" dirty="0">
                <a:solidFill>
                  <a:schemeClr val="tx1"/>
                </a:solidFill>
                <a:latin typeface="Yu Gothic Medium" panose="020B0500000000000000" pitchFamily="50" charset="-128"/>
                <a:ea typeface="Yu Gothic Medium" panose="020B0500000000000000" pitchFamily="50" charset="-128"/>
              </a:rPr>
              <a:t>リフレキシブル</a:t>
            </a:r>
            <a:endParaRPr lang="en-US" altLang="ja-JP" sz="1400" b="1" dirty="0">
              <a:solidFill>
                <a:schemeClr val="tx1"/>
              </a:solidFill>
              <a:latin typeface="Yu Gothic Medium" panose="020B0500000000000000" pitchFamily="50" charset="-128"/>
              <a:ea typeface="Yu Gothic Medium" panose="020B0500000000000000" pitchFamily="50" charset="-128"/>
            </a:endParaRPr>
          </a:p>
          <a:p>
            <a:r>
              <a:rPr lang="ja-JP" altLang="en-US" sz="1200" dirty="0">
                <a:solidFill>
                  <a:schemeClr val="tx1"/>
                </a:solidFill>
                <a:latin typeface="Yu Gothic Medium" panose="020B0500000000000000" pitchFamily="50" charset="-128"/>
                <a:ea typeface="Yu Gothic Medium" panose="020B0500000000000000" pitchFamily="50" charset="-128"/>
              </a:rPr>
              <a:t>筋肉のバネを利用し、脱力しながら可動域を広げる動的ストレッチマシンです。</a:t>
            </a:r>
          </a:p>
        </p:txBody>
      </p:sp>
      <p:sp>
        <p:nvSpPr>
          <p:cNvPr id="50" name="正方形/長方形 49">
            <a:extLst>
              <a:ext uri="{FF2B5EF4-FFF2-40B4-BE49-F238E27FC236}">
                <a16:creationId xmlns:a16="http://schemas.microsoft.com/office/drawing/2014/main" id="{D4352D2F-3024-4BFD-8EF2-ABFEA11F3B62}"/>
              </a:ext>
            </a:extLst>
          </p:cNvPr>
          <p:cNvSpPr/>
          <p:nvPr/>
        </p:nvSpPr>
        <p:spPr>
          <a:xfrm>
            <a:off x="741049" y="5230286"/>
            <a:ext cx="2459895" cy="558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400" dirty="0">
                <a:solidFill>
                  <a:schemeClr val="tx1"/>
                </a:solidFill>
                <a:latin typeface="Yu Gothic Medium" panose="020B0500000000000000" pitchFamily="50" charset="-128"/>
                <a:ea typeface="Yu Gothic Medium" panose="020B0500000000000000" pitchFamily="50" charset="-128"/>
              </a:rPr>
              <a:t>プライベートジムのような</a:t>
            </a:r>
            <a:endParaRPr kumimoji="1" lang="en-US" altLang="ja-JP" sz="1400" dirty="0">
              <a:solidFill>
                <a:schemeClr val="tx1"/>
              </a:solidFill>
              <a:latin typeface="Yu Gothic Medium" panose="020B0500000000000000" pitchFamily="50" charset="-128"/>
              <a:ea typeface="Yu Gothic Medium" panose="020B0500000000000000" pitchFamily="50" charset="-128"/>
            </a:endParaRPr>
          </a:p>
          <a:p>
            <a:pPr algn="ctr"/>
            <a:r>
              <a:rPr kumimoji="1" lang="ja-JP" altLang="en-US" sz="1400" dirty="0">
                <a:solidFill>
                  <a:schemeClr val="tx1"/>
                </a:solidFill>
                <a:latin typeface="Yu Gothic Medium" panose="020B0500000000000000" pitchFamily="50" charset="-128"/>
                <a:ea typeface="Yu Gothic Medium" panose="020B0500000000000000" pitchFamily="50" charset="-128"/>
              </a:rPr>
              <a:t>落ち着いた空間</a:t>
            </a:r>
          </a:p>
        </p:txBody>
      </p:sp>
      <p:cxnSp>
        <p:nvCxnSpPr>
          <p:cNvPr id="60" name="直線コネクタ 59">
            <a:extLst>
              <a:ext uri="{FF2B5EF4-FFF2-40B4-BE49-F238E27FC236}">
                <a16:creationId xmlns:a16="http://schemas.microsoft.com/office/drawing/2014/main" id="{6208A750-44E3-491F-9C5A-633CC7841805}"/>
              </a:ext>
            </a:extLst>
          </p:cNvPr>
          <p:cNvCxnSpPr>
            <a:cxnSpLocks/>
            <a:endCxn id="50" idx="1"/>
          </p:cNvCxnSpPr>
          <p:nvPr/>
        </p:nvCxnSpPr>
        <p:spPr>
          <a:xfrm>
            <a:off x="371475" y="5509533"/>
            <a:ext cx="369574"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EDC39DE6-E119-426F-ABBD-0B90D481CBE4}"/>
              </a:ext>
            </a:extLst>
          </p:cNvPr>
          <p:cNvCxnSpPr>
            <a:cxnSpLocks/>
          </p:cNvCxnSpPr>
          <p:nvPr/>
        </p:nvCxnSpPr>
        <p:spPr>
          <a:xfrm>
            <a:off x="3086100" y="5509533"/>
            <a:ext cx="425450"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71273CD4-6E45-43F7-AF21-BD8C8B1A2245}"/>
              </a:ext>
            </a:extLst>
          </p:cNvPr>
          <p:cNvCxnSpPr>
            <a:cxnSpLocks/>
          </p:cNvCxnSpPr>
          <p:nvPr/>
        </p:nvCxnSpPr>
        <p:spPr>
          <a:xfrm>
            <a:off x="3681744" y="5505300"/>
            <a:ext cx="682823"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E7644A47-C127-4605-B576-1A87B3CEED96}"/>
              </a:ext>
            </a:extLst>
          </p:cNvPr>
          <p:cNvCxnSpPr>
            <a:cxnSpLocks/>
          </p:cNvCxnSpPr>
          <p:nvPr/>
        </p:nvCxnSpPr>
        <p:spPr>
          <a:xfrm>
            <a:off x="6395309" y="5505300"/>
            <a:ext cx="1029957" cy="0"/>
          </a:xfrm>
          <a:prstGeom prst="line">
            <a:avLst/>
          </a:prstGeom>
          <a:ln w="3175">
            <a:solidFill>
              <a:srgbClr val="58322A"/>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78AF731D-4269-4FD8-907B-9CBBD4688997}"/>
              </a:ext>
            </a:extLst>
          </p:cNvPr>
          <p:cNvSpPr txBox="1"/>
          <p:nvPr/>
        </p:nvSpPr>
        <p:spPr>
          <a:xfrm>
            <a:off x="3875986" y="875263"/>
            <a:ext cx="3755183" cy="1021883"/>
          </a:xfrm>
          <a:prstGeom prst="rect">
            <a:avLst/>
          </a:prstGeom>
          <a:noFill/>
        </p:spPr>
        <p:txBody>
          <a:bodyPr wrap="square">
            <a:spAutoFit/>
          </a:bodyPr>
          <a:lstStyle/>
          <a:p>
            <a:pPr algn="ctr"/>
            <a:r>
              <a:rPr lang="en-US" altLang="ja-JP" sz="3600" b="1" dirty="0">
                <a:latin typeface="Sitka Banner" panose="02000505000000020004" pitchFamily="2" charset="0"/>
                <a:ea typeface="Yu Gothic Medium" panose="020B0500000000000000" pitchFamily="50" charset="-128"/>
                <a:cs typeface="Leelawadee UI" panose="020B0502040204020203" pitchFamily="34" charset="-34"/>
              </a:rPr>
              <a:t>Enjoy! WELLNESS</a:t>
            </a:r>
          </a:p>
          <a:p>
            <a:pPr algn="ctr">
              <a:lnSpc>
                <a:spcPct val="150000"/>
              </a:lnSpc>
            </a:pPr>
            <a:r>
              <a:rPr lang="ja-JP" altLang="en-US" spc="-150" dirty="0">
                <a:latin typeface="Yu Gothic Medium" panose="020B0500000000000000" pitchFamily="50" charset="-128"/>
                <a:ea typeface="Yu Gothic Medium" panose="020B0500000000000000" pitchFamily="50" charset="-128"/>
                <a:cs typeface="Arial" panose="020B0604020202020204" pitchFamily="34" charset="0"/>
              </a:rPr>
              <a:t>　　　いつまでも動き続ける身体を</a:t>
            </a:r>
            <a:endParaRPr lang="ja-JP" altLang="en-US" sz="2400" spc="-150" dirty="0">
              <a:latin typeface="Yu Gothic Medium" panose="020B0500000000000000" pitchFamily="50" charset="-128"/>
              <a:ea typeface="Yu Gothic Medium" panose="020B0500000000000000" pitchFamily="50" charset="-128"/>
              <a:cs typeface="Arial" panose="020B0604020202020204" pitchFamily="34" charset="0"/>
            </a:endParaRPr>
          </a:p>
        </p:txBody>
      </p:sp>
      <p:pic>
        <p:nvPicPr>
          <p:cNvPr id="4" name="図 3" descr="テキスト&#10;&#10;自動的に生成された説明">
            <a:extLst>
              <a:ext uri="{FF2B5EF4-FFF2-40B4-BE49-F238E27FC236}">
                <a16:creationId xmlns:a16="http://schemas.microsoft.com/office/drawing/2014/main" id="{BFC016B3-48A1-4BC7-A17D-E729F9E27D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spTree>
    <p:extLst>
      <p:ext uri="{BB962C8B-B14F-4D97-AF65-F5344CB8AC3E}">
        <p14:creationId xmlns:p14="http://schemas.microsoft.com/office/powerpoint/2010/main" val="3574183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四角形: 対角を切り取る 38">
            <a:extLst>
              <a:ext uri="{FF2B5EF4-FFF2-40B4-BE49-F238E27FC236}">
                <a16:creationId xmlns:a16="http://schemas.microsoft.com/office/drawing/2014/main" id="{411AE36E-5111-46D7-921E-E36544931C6C}"/>
              </a:ext>
            </a:extLst>
          </p:cNvPr>
          <p:cNvSpPr/>
          <p:nvPr/>
        </p:nvSpPr>
        <p:spPr>
          <a:xfrm>
            <a:off x="3574463" y="910706"/>
            <a:ext cx="3983643" cy="401502"/>
          </a:xfrm>
          <a:prstGeom prst="snip2Diag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38C1834-E3AC-4C24-915A-5A0C3F7CC689}"/>
              </a:ext>
            </a:extLst>
          </p:cNvPr>
          <p:cNvSpPr txBox="1"/>
          <p:nvPr/>
        </p:nvSpPr>
        <p:spPr>
          <a:xfrm>
            <a:off x="3871141" y="952715"/>
            <a:ext cx="2987813" cy="338554"/>
          </a:xfrm>
          <a:prstGeom prst="rect">
            <a:avLst/>
          </a:prstGeom>
          <a:noFill/>
        </p:spPr>
        <p:txBody>
          <a:bodyPr wrap="square" rtlCol="0">
            <a:spAutoFit/>
          </a:bodyPr>
          <a:lstStyle/>
          <a:p>
            <a:r>
              <a:rPr kumimoji="1" lang="ja-JP" altLang="en-US" sz="1600" dirty="0">
                <a:latin typeface="Yu Gothic Medium" panose="020B0500000000000000" pitchFamily="50" charset="-128"/>
                <a:ea typeface="Yu Gothic Medium" panose="020B0500000000000000" pitchFamily="50" charset="-128"/>
              </a:rPr>
              <a:t>トレーナーからのメッセージ</a:t>
            </a:r>
            <a:endParaRPr lang="en-US" altLang="ja-JP" sz="1200" dirty="0">
              <a:latin typeface="Yu Gothic Medium" panose="020B0500000000000000" pitchFamily="50" charset="-128"/>
              <a:ea typeface="Yu Gothic Medium" panose="020B0500000000000000" pitchFamily="50" charset="-128"/>
            </a:endParaRPr>
          </a:p>
        </p:txBody>
      </p:sp>
      <p:sp>
        <p:nvSpPr>
          <p:cNvPr id="7" name="テキスト ボックス 6">
            <a:extLst>
              <a:ext uri="{FF2B5EF4-FFF2-40B4-BE49-F238E27FC236}">
                <a16:creationId xmlns:a16="http://schemas.microsoft.com/office/drawing/2014/main" id="{1A505DB2-E624-4E44-B40B-E8C69EFC45E5}"/>
              </a:ext>
            </a:extLst>
          </p:cNvPr>
          <p:cNvSpPr txBox="1"/>
          <p:nvPr/>
        </p:nvSpPr>
        <p:spPr>
          <a:xfrm>
            <a:off x="430449" y="6225371"/>
            <a:ext cx="7152097" cy="430887"/>
          </a:xfrm>
          <a:prstGeom prst="rect">
            <a:avLst/>
          </a:prstGeom>
          <a:noFill/>
        </p:spPr>
        <p:txBody>
          <a:bodyPr wrap="square" rtlCol="0">
            <a:spAutoFit/>
          </a:bodyPr>
          <a:lstStyle/>
          <a:p>
            <a:r>
              <a:rPr kumimoji="1" lang="en-US" altLang="ja-JP" sz="1100" dirty="0">
                <a:latin typeface="Yu Gothic Medium" panose="020B0500000000000000" pitchFamily="50" charset="-128"/>
                <a:ea typeface="Yu Gothic Medium" panose="020B0500000000000000" pitchFamily="50" charset="-128"/>
              </a:rPr>
              <a:t>※</a:t>
            </a:r>
            <a:r>
              <a:rPr kumimoji="1" lang="ja-JP" altLang="en-US" sz="1100" dirty="0">
                <a:latin typeface="Yu Gothic Medium" panose="020B0500000000000000" pitchFamily="50" charset="-128"/>
                <a:ea typeface="Yu Gothic Medium" panose="020B0500000000000000" pitchFamily="50" charset="-128"/>
              </a:rPr>
              <a:t>現在、コロナウイルス感染拡大予防と致しまして、人数制限をさせて頂いてます。対策期間中はフリートレーニングを休止し、コースに関しては全てパーソナルトレーニング</a:t>
            </a:r>
            <a:r>
              <a:rPr lang="ja-JP" altLang="en-US" sz="1100" dirty="0">
                <a:latin typeface="Yu Gothic Medium" panose="020B0500000000000000" pitchFamily="50" charset="-128"/>
                <a:ea typeface="Yu Gothic Medium" panose="020B0500000000000000" pitchFamily="50" charset="-128"/>
              </a:rPr>
              <a:t>でのご案内に</a:t>
            </a:r>
            <a:r>
              <a:rPr kumimoji="1" lang="ja-JP" altLang="en-US" sz="1100" dirty="0">
                <a:latin typeface="Yu Gothic Medium" panose="020B0500000000000000" pitchFamily="50" charset="-128"/>
                <a:ea typeface="Yu Gothic Medium" panose="020B0500000000000000" pitchFamily="50" charset="-128"/>
              </a:rPr>
              <a:t>なります。</a:t>
            </a:r>
            <a:r>
              <a:rPr lang="en-US" altLang="ja-JP" sz="1100" dirty="0">
                <a:latin typeface="Yu Gothic Medium" panose="020B0500000000000000" pitchFamily="50" charset="-128"/>
                <a:ea typeface="Yu Gothic Medium" panose="020B0500000000000000" pitchFamily="50" charset="-128"/>
              </a:rPr>
              <a:t>(</a:t>
            </a:r>
            <a:r>
              <a:rPr lang="ja-JP" altLang="en-US" sz="1100" dirty="0">
                <a:latin typeface="Yu Gothic Medium" panose="020B0500000000000000" pitchFamily="50" charset="-128"/>
                <a:ea typeface="Yu Gothic Medium" panose="020B0500000000000000" pitchFamily="50" charset="-128"/>
              </a:rPr>
              <a:t>期間未定</a:t>
            </a:r>
            <a:r>
              <a:rPr lang="en-US" altLang="ja-JP" sz="1100" dirty="0">
                <a:latin typeface="Yu Gothic Medium" panose="020B0500000000000000" pitchFamily="50" charset="-128"/>
                <a:ea typeface="Yu Gothic Medium" panose="020B0500000000000000" pitchFamily="50" charset="-128"/>
              </a:rPr>
              <a:t>)</a:t>
            </a:r>
            <a:endParaRPr kumimoji="1" lang="ja-JP" altLang="en-US" sz="1100" dirty="0">
              <a:latin typeface="Yu Gothic Medium" panose="020B0500000000000000" pitchFamily="50" charset="-128"/>
              <a:ea typeface="Yu Gothic Medium" panose="020B0500000000000000" pitchFamily="50" charset="-128"/>
            </a:endParaRPr>
          </a:p>
        </p:txBody>
      </p:sp>
      <p:sp>
        <p:nvSpPr>
          <p:cNvPr id="12" name="正方形/長方形 11">
            <a:extLst>
              <a:ext uri="{FF2B5EF4-FFF2-40B4-BE49-F238E27FC236}">
                <a16:creationId xmlns:a16="http://schemas.microsoft.com/office/drawing/2014/main" id="{81D027A8-D78A-49C8-9F57-52DABD7D985D}"/>
              </a:ext>
            </a:extLst>
          </p:cNvPr>
          <p:cNvSpPr/>
          <p:nvPr/>
        </p:nvSpPr>
        <p:spPr>
          <a:xfrm>
            <a:off x="430449" y="3696273"/>
            <a:ext cx="3153188" cy="2429644"/>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Medium" panose="020B0500000000000000" pitchFamily="50" charset="-128"/>
              <a:ea typeface="游ゴシック Medium" panose="020B0500000000000000" pitchFamily="50" charset="-128"/>
            </a:endParaRPr>
          </a:p>
        </p:txBody>
      </p:sp>
      <p:graphicFrame>
        <p:nvGraphicFramePr>
          <p:cNvPr id="14" name="表 18">
            <a:extLst>
              <a:ext uri="{FF2B5EF4-FFF2-40B4-BE49-F238E27FC236}">
                <a16:creationId xmlns:a16="http://schemas.microsoft.com/office/drawing/2014/main" id="{2E5D92BB-7458-46BC-8BA2-85BA2925D16A}"/>
              </a:ext>
            </a:extLst>
          </p:cNvPr>
          <p:cNvGraphicFramePr>
            <a:graphicFrameLocks noGrp="1"/>
          </p:cNvGraphicFramePr>
          <p:nvPr>
            <p:extLst>
              <p:ext uri="{D42A27DB-BD31-4B8C-83A1-F6EECF244321}">
                <p14:modId xmlns:p14="http://schemas.microsoft.com/office/powerpoint/2010/main" val="2499171048"/>
              </p:ext>
            </p:extLst>
          </p:nvPr>
        </p:nvGraphicFramePr>
        <p:xfrm>
          <a:off x="654243" y="4470259"/>
          <a:ext cx="2770220" cy="890960"/>
        </p:xfrm>
        <a:graphic>
          <a:graphicData uri="http://schemas.openxmlformats.org/drawingml/2006/table">
            <a:tbl>
              <a:tblPr firstRow="1" bandRow="1">
                <a:tableStyleId>{5C22544A-7EE6-4342-B048-85BDC9FD1C3A}</a:tableStyleId>
              </a:tblPr>
              <a:tblGrid>
                <a:gridCol w="1841820">
                  <a:extLst>
                    <a:ext uri="{9D8B030D-6E8A-4147-A177-3AD203B41FA5}">
                      <a16:colId xmlns:a16="http://schemas.microsoft.com/office/drawing/2014/main" val="827126930"/>
                    </a:ext>
                  </a:extLst>
                </a:gridCol>
                <a:gridCol w="928400">
                  <a:extLst>
                    <a:ext uri="{9D8B030D-6E8A-4147-A177-3AD203B41FA5}">
                      <a16:colId xmlns:a16="http://schemas.microsoft.com/office/drawing/2014/main" val="291600744"/>
                    </a:ext>
                  </a:extLst>
                </a:gridCol>
              </a:tblGrid>
              <a:tr h="426140">
                <a:tc>
                  <a:txBody>
                    <a:bodyPr/>
                    <a:lstStyle/>
                    <a:p>
                      <a:r>
                        <a:rPr lang="ja-JP" altLang="en-US" sz="1400" b="0" dirty="0">
                          <a:solidFill>
                            <a:srgbClr val="E6DFE1"/>
                          </a:solidFill>
                          <a:latin typeface="Yu Gothic Medium" panose="020B0500000000000000" pitchFamily="50" charset="-128"/>
                          <a:ea typeface="Yu Gothic Medium" panose="020B0500000000000000" pitchFamily="50" charset="-128"/>
                        </a:rPr>
                        <a:t>パーソナル６０分</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kumimoji="1" lang="en-US" altLang="ja-JP" sz="1400" b="0" dirty="0">
                          <a:solidFill>
                            <a:srgbClr val="E6DFE1"/>
                          </a:solidFill>
                          <a:latin typeface="Yu Gothic Medium" panose="020B0500000000000000" pitchFamily="50" charset="-128"/>
                          <a:ea typeface="Yu Gothic Medium" panose="020B0500000000000000" pitchFamily="50" charset="-128"/>
                        </a:rPr>
                        <a:t>8,800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2395664"/>
                  </a:ext>
                </a:extLst>
              </a:tr>
              <a:tr h="426140">
                <a:tc>
                  <a:txBody>
                    <a:bodyPr/>
                    <a:lstStyle/>
                    <a:p>
                      <a:r>
                        <a:rPr lang="ja-JP" altLang="en-US" sz="1400" b="0" dirty="0">
                          <a:solidFill>
                            <a:srgbClr val="E6DFE1"/>
                          </a:solidFill>
                          <a:latin typeface="Yu Gothic Medium" panose="020B0500000000000000" pitchFamily="50" charset="-128"/>
                          <a:ea typeface="Yu Gothic Medium" panose="020B0500000000000000" pitchFamily="50" charset="-128"/>
                        </a:rPr>
                        <a:t>フリー６０分</a:t>
                      </a:r>
                      <a:endParaRPr lang="en-US" altLang="ja-JP" sz="1400" b="0" dirty="0">
                        <a:solidFill>
                          <a:srgbClr val="E6DFE1"/>
                        </a:solidFill>
                        <a:latin typeface="Yu Gothic Medium" panose="020B0500000000000000" pitchFamily="50" charset="-128"/>
                        <a:ea typeface="Yu Gothic Medium" panose="020B0500000000000000" pitchFamily="50" charset="-128"/>
                      </a:endParaRPr>
                    </a:p>
                    <a:p>
                      <a:r>
                        <a:rPr lang="en-US" altLang="ja-JP" sz="1050" b="0" dirty="0">
                          <a:solidFill>
                            <a:srgbClr val="E6DFE1"/>
                          </a:solidFill>
                          <a:latin typeface="Yu Gothic Medium" panose="020B0500000000000000" pitchFamily="50" charset="-128"/>
                          <a:ea typeface="Yu Gothic Medium" panose="020B0500000000000000" pitchFamily="50" charset="-128"/>
                        </a:rPr>
                        <a:t>(</a:t>
                      </a:r>
                      <a:r>
                        <a:rPr lang="ja-JP" altLang="en-US" sz="1050" b="0" dirty="0">
                          <a:solidFill>
                            <a:srgbClr val="E6DFE1"/>
                          </a:solidFill>
                          <a:latin typeface="Yu Gothic Medium" panose="020B0500000000000000" pitchFamily="50" charset="-128"/>
                          <a:ea typeface="Yu Gothic Medium" panose="020B0500000000000000" pitchFamily="50" charset="-128"/>
                        </a:rPr>
                        <a:t>現在休止</a:t>
                      </a:r>
                      <a:r>
                        <a:rPr lang="en-US" altLang="ja-JP" sz="1050" b="0" dirty="0">
                          <a:solidFill>
                            <a:srgbClr val="E6DFE1"/>
                          </a:solidFill>
                          <a:latin typeface="Yu Gothic Medium" panose="020B0500000000000000" pitchFamily="50" charset="-128"/>
                          <a:ea typeface="Yu Gothic Medium" panose="020B0500000000000000" pitchFamily="50" charset="-128"/>
                        </a:rPr>
                        <a:t>)</a:t>
                      </a:r>
                      <a:endParaRPr kumimoji="1" lang="ja-JP" altLang="en-US" sz="18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kumimoji="1" lang="en-US" altLang="ja-JP" sz="1400" b="0" dirty="0">
                          <a:solidFill>
                            <a:srgbClr val="E6DFE1"/>
                          </a:solidFill>
                          <a:latin typeface="Yu Gothic Medium" panose="020B0500000000000000" pitchFamily="50" charset="-128"/>
                          <a:ea typeface="Yu Gothic Medium" panose="020B0500000000000000" pitchFamily="50" charset="-128"/>
                        </a:rPr>
                        <a:t>6</a:t>
                      </a:r>
                      <a:r>
                        <a:rPr lang="en-US" altLang="ja-JP" sz="1400" b="0" dirty="0">
                          <a:solidFill>
                            <a:srgbClr val="E6DFE1"/>
                          </a:solidFill>
                          <a:latin typeface="Yu Gothic Medium" panose="020B0500000000000000" pitchFamily="50" charset="-128"/>
                          <a:ea typeface="Yu Gothic Medium" panose="020B0500000000000000" pitchFamily="50" charset="-128"/>
                        </a:rPr>
                        <a:t>,600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183933"/>
                  </a:ext>
                </a:extLst>
              </a:tr>
            </a:tbl>
          </a:graphicData>
        </a:graphic>
      </p:graphicFrame>
      <p:sp>
        <p:nvSpPr>
          <p:cNvPr id="15" name="テキスト ボックス 14">
            <a:extLst>
              <a:ext uri="{FF2B5EF4-FFF2-40B4-BE49-F238E27FC236}">
                <a16:creationId xmlns:a16="http://schemas.microsoft.com/office/drawing/2014/main" id="{826C3095-34F3-40ED-82B4-1325F880D8FC}"/>
              </a:ext>
            </a:extLst>
          </p:cNvPr>
          <p:cNvSpPr txBox="1"/>
          <p:nvPr/>
        </p:nvSpPr>
        <p:spPr>
          <a:xfrm>
            <a:off x="935613" y="3701854"/>
            <a:ext cx="2041307" cy="369332"/>
          </a:xfrm>
          <a:prstGeom prst="rect">
            <a:avLst/>
          </a:prstGeom>
          <a:noFill/>
        </p:spPr>
        <p:txBody>
          <a:bodyPr wrap="square">
            <a:spAutoFit/>
          </a:bodyPr>
          <a:lstStyle/>
          <a:p>
            <a:pPr algn="ctr"/>
            <a:r>
              <a:rPr lang="ja-JP" altLang="en-US" dirty="0">
                <a:solidFill>
                  <a:srgbClr val="E6DFE1"/>
                </a:solidFill>
                <a:latin typeface="游ゴシック Medium" panose="020B0500000000000000" pitchFamily="50" charset="-128"/>
                <a:ea typeface="游ゴシック Medium" panose="020B0500000000000000" pitchFamily="50" charset="-128"/>
              </a:rPr>
              <a:t>料金のご案内</a:t>
            </a:r>
            <a:endParaRPr lang="en-US" altLang="ja-JP" dirty="0">
              <a:solidFill>
                <a:srgbClr val="E6DFE1"/>
              </a:solidFill>
              <a:latin typeface="游ゴシック Medium" panose="020B0500000000000000" pitchFamily="50" charset="-128"/>
              <a:ea typeface="游ゴシック Medium" panose="020B0500000000000000" pitchFamily="50" charset="-128"/>
            </a:endParaRPr>
          </a:p>
        </p:txBody>
      </p:sp>
      <p:cxnSp>
        <p:nvCxnSpPr>
          <p:cNvPr id="16" name="直線コネクタ 15">
            <a:extLst>
              <a:ext uri="{FF2B5EF4-FFF2-40B4-BE49-F238E27FC236}">
                <a16:creationId xmlns:a16="http://schemas.microsoft.com/office/drawing/2014/main" id="{3947B31F-86D8-4853-AC5F-9EDD12059172}"/>
              </a:ext>
            </a:extLst>
          </p:cNvPr>
          <p:cNvCxnSpPr>
            <a:cxnSpLocks/>
          </p:cNvCxnSpPr>
          <p:nvPr/>
        </p:nvCxnSpPr>
        <p:spPr>
          <a:xfrm>
            <a:off x="488070" y="4047037"/>
            <a:ext cx="293639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04459ADC-BB05-4084-B0EF-0C36F4A78403}"/>
              </a:ext>
            </a:extLst>
          </p:cNvPr>
          <p:cNvSpPr/>
          <p:nvPr/>
        </p:nvSpPr>
        <p:spPr>
          <a:xfrm>
            <a:off x="3740958" y="3696273"/>
            <a:ext cx="3738262" cy="2429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DF376F9D-FD56-482C-8ED9-358070AA8293}"/>
              </a:ext>
            </a:extLst>
          </p:cNvPr>
          <p:cNvSpPr txBox="1"/>
          <p:nvPr/>
        </p:nvSpPr>
        <p:spPr>
          <a:xfrm>
            <a:off x="3925263" y="3701854"/>
            <a:ext cx="3369652" cy="369332"/>
          </a:xfrm>
          <a:prstGeom prst="rect">
            <a:avLst/>
          </a:prstGeom>
          <a:noFill/>
        </p:spPr>
        <p:txBody>
          <a:bodyPr wrap="square">
            <a:spAutoFit/>
          </a:bodyPr>
          <a:lstStyle/>
          <a:p>
            <a:pPr algn="ctr"/>
            <a:r>
              <a:rPr lang="ja-JP" altLang="en-US" dirty="0">
                <a:latin typeface="游ゴシック" panose="020B0400000000000000" pitchFamily="50" charset="-128"/>
                <a:ea typeface="游ゴシック" panose="020B0400000000000000" pitchFamily="50" charset="-128"/>
              </a:rPr>
              <a:t>メンバー制度のご案内</a:t>
            </a:r>
            <a:endParaRPr lang="en-US" altLang="ja-JP"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9888F394-BE7F-4C5A-82F5-BEE99350B1C6}"/>
              </a:ext>
            </a:extLst>
          </p:cNvPr>
          <p:cNvSpPr txBox="1"/>
          <p:nvPr/>
        </p:nvSpPr>
        <p:spPr>
          <a:xfrm>
            <a:off x="3975215" y="4057774"/>
            <a:ext cx="3269749" cy="430887"/>
          </a:xfrm>
          <a:prstGeom prst="rect">
            <a:avLst/>
          </a:prstGeom>
          <a:noFill/>
        </p:spPr>
        <p:txBody>
          <a:bodyPr wrap="square">
            <a:spAutoFit/>
          </a:bodyPr>
          <a:lstStyle/>
          <a:p>
            <a:r>
              <a:rPr kumimoji="1" lang="ja-JP" altLang="en-US" sz="1100" dirty="0">
                <a:latin typeface="游ゴシック" panose="020B0400000000000000" pitchFamily="50" charset="-128"/>
                <a:ea typeface="游ゴシック" panose="020B0400000000000000" pitchFamily="50" charset="-128"/>
              </a:rPr>
              <a:t>継続的に健康と向き合いたい方向けに、メンバー制度を設けております</a:t>
            </a:r>
            <a:endParaRPr lang="en-US" altLang="ja-JP" sz="1100" dirty="0">
              <a:latin typeface="游ゴシック" panose="020B0400000000000000" pitchFamily="50" charset="-128"/>
              <a:ea typeface="游ゴシック" panose="020B0400000000000000" pitchFamily="50" charset="-128"/>
            </a:endParaRPr>
          </a:p>
        </p:txBody>
      </p:sp>
      <p:graphicFrame>
        <p:nvGraphicFramePr>
          <p:cNvPr id="22" name="表 18">
            <a:extLst>
              <a:ext uri="{FF2B5EF4-FFF2-40B4-BE49-F238E27FC236}">
                <a16:creationId xmlns:a16="http://schemas.microsoft.com/office/drawing/2014/main" id="{DE1BFDEB-D07F-438F-A7F3-ADAFC2102CD8}"/>
              </a:ext>
            </a:extLst>
          </p:cNvPr>
          <p:cNvGraphicFramePr>
            <a:graphicFrameLocks noGrp="1"/>
          </p:cNvGraphicFramePr>
          <p:nvPr>
            <p:extLst>
              <p:ext uri="{D42A27DB-BD31-4B8C-83A1-F6EECF244321}">
                <p14:modId xmlns:p14="http://schemas.microsoft.com/office/powerpoint/2010/main" val="2226479557"/>
              </p:ext>
            </p:extLst>
          </p:nvPr>
        </p:nvGraphicFramePr>
        <p:xfrm>
          <a:off x="3852506" y="4396487"/>
          <a:ext cx="3515166" cy="1317132"/>
        </p:xfrm>
        <a:graphic>
          <a:graphicData uri="http://schemas.openxmlformats.org/drawingml/2006/table">
            <a:tbl>
              <a:tblPr firstRow="1" bandRow="1">
                <a:tableStyleId>{5C22544A-7EE6-4342-B048-85BDC9FD1C3A}</a:tableStyleId>
              </a:tblPr>
              <a:tblGrid>
                <a:gridCol w="2500168">
                  <a:extLst>
                    <a:ext uri="{9D8B030D-6E8A-4147-A177-3AD203B41FA5}">
                      <a16:colId xmlns:a16="http://schemas.microsoft.com/office/drawing/2014/main" val="827126930"/>
                    </a:ext>
                  </a:extLst>
                </a:gridCol>
                <a:gridCol w="1014998">
                  <a:extLst>
                    <a:ext uri="{9D8B030D-6E8A-4147-A177-3AD203B41FA5}">
                      <a16:colId xmlns:a16="http://schemas.microsoft.com/office/drawing/2014/main" val="291600744"/>
                    </a:ext>
                  </a:extLst>
                </a:gridCol>
              </a:tblGrid>
              <a:tr h="658566">
                <a:tc>
                  <a:txBody>
                    <a:bodyPr/>
                    <a:lstStyle/>
                    <a:p>
                      <a:r>
                        <a:rPr lang="ja-JP" altLang="en-US" sz="1400" b="0" dirty="0">
                          <a:solidFill>
                            <a:schemeClr val="tx1"/>
                          </a:solidFill>
                          <a:latin typeface="Yu Gothic Medium" panose="020B0500000000000000" pitchFamily="50" charset="-128"/>
                          <a:ea typeface="Yu Gothic Medium" panose="020B0500000000000000" pitchFamily="50" charset="-128"/>
                        </a:rPr>
                        <a:t>ゴールドメンバー</a:t>
                      </a:r>
                      <a:endParaRPr lang="en-US" altLang="ja-JP" sz="1400" b="0" dirty="0">
                        <a:solidFill>
                          <a:schemeClr val="tx1"/>
                        </a:solidFill>
                        <a:latin typeface="Yu Gothic Medium" panose="020B0500000000000000" pitchFamily="50" charset="-128"/>
                        <a:ea typeface="Yu Gothic Medium" panose="020B0500000000000000" pitchFamily="50" charset="-128"/>
                      </a:endParaRPr>
                    </a:p>
                    <a:p>
                      <a:r>
                        <a:rPr kumimoji="1" lang="ja-JP" altLang="en-US" sz="1100" b="0" dirty="0">
                          <a:solidFill>
                            <a:schemeClr val="tx1"/>
                          </a:solidFill>
                          <a:latin typeface="Yu Gothic Medium" panose="020B0500000000000000" pitchFamily="50" charset="-128"/>
                          <a:ea typeface="Yu Gothic Medium" panose="020B0500000000000000" pitchFamily="50" charset="-128"/>
                        </a:rPr>
                        <a:t>パーソナル</a:t>
                      </a:r>
                      <a:r>
                        <a:rPr kumimoji="1" lang="en-US" altLang="ja-JP" sz="1100" b="0" dirty="0">
                          <a:solidFill>
                            <a:schemeClr val="tx1"/>
                          </a:solidFill>
                          <a:latin typeface="Yu Gothic Medium" panose="020B0500000000000000" pitchFamily="50" charset="-128"/>
                          <a:ea typeface="Yu Gothic Medium" panose="020B0500000000000000" pitchFamily="50" charset="-128"/>
                        </a:rPr>
                        <a:t>90</a:t>
                      </a:r>
                      <a:r>
                        <a:rPr kumimoji="1" lang="ja-JP" altLang="en-US" sz="1100" b="0" dirty="0">
                          <a:solidFill>
                            <a:schemeClr val="tx1"/>
                          </a:solidFill>
                          <a:latin typeface="Yu Gothic Medium" panose="020B0500000000000000" pitchFamily="50" charset="-128"/>
                          <a:ea typeface="Yu Gothic Medium" panose="020B0500000000000000" pitchFamily="50" charset="-128"/>
                        </a:rPr>
                        <a:t>分</a:t>
                      </a:r>
                      <a:r>
                        <a:rPr kumimoji="1" lang="en-US" altLang="ja-JP" sz="1100" b="0" dirty="0">
                          <a:solidFill>
                            <a:schemeClr val="tx1"/>
                          </a:solidFill>
                          <a:latin typeface="Yu Gothic Medium" panose="020B0500000000000000" pitchFamily="50" charset="-128"/>
                          <a:ea typeface="Yu Gothic Medium" panose="020B0500000000000000" pitchFamily="50" charset="-128"/>
                        </a:rPr>
                        <a:t>1</a:t>
                      </a:r>
                      <a:r>
                        <a:rPr kumimoji="1" lang="ja-JP" altLang="en-US" sz="1100" b="0" dirty="0">
                          <a:solidFill>
                            <a:schemeClr val="tx1"/>
                          </a:solidFill>
                          <a:latin typeface="Yu Gothic Medium" panose="020B0500000000000000" pitchFamily="50" charset="-128"/>
                          <a:ea typeface="Yu Gothic Medium" panose="020B0500000000000000" pitchFamily="50" charset="-128"/>
                        </a:rPr>
                        <a:t>回</a:t>
                      </a:r>
                      <a:r>
                        <a:rPr kumimoji="1" lang="en-US" altLang="ja-JP" sz="1100" b="0" dirty="0">
                          <a:solidFill>
                            <a:schemeClr val="tx1"/>
                          </a:solidFill>
                          <a:latin typeface="Yu Gothic Medium" panose="020B0500000000000000" pitchFamily="50" charset="-128"/>
                          <a:ea typeface="Yu Gothic Medium" panose="020B0500000000000000" pitchFamily="50" charset="-128"/>
                        </a:rPr>
                        <a:t>/60</a:t>
                      </a:r>
                      <a:r>
                        <a:rPr kumimoji="1" lang="ja-JP" altLang="en-US" sz="1100" b="0" dirty="0">
                          <a:solidFill>
                            <a:schemeClr val="tx1"/>
                          </a:solidFill>
                          <a:latin typeface="Yu Gothic Medium" panose="020B0500000000000000" pitchFamily="50" charset="-128"/>
                          <a:ea typeface="Yu Gothic Medium" panose="020B0500000000000000" pitchFamily="50" charset="-128"/>
                        </a:rPr>
                        <a:t>分４回</a:t>
                      </a:r>
                    </a:p>
                  </a:txBody>
                  <a:tcPr marL="45720" marR="4572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400" b="0" dirty="0">
                          <a:solidFill>
                            <a:schemeClr val="tx1"/>
                          </a:solidFill>
                          <a:latin typeface="Yu Gothic Medium" panose="020B0500000000000000" pitchFamily="50" charset="-128"/>
                          <a:ea typeface="Yu Gothic Medium" panose="020B0500000000000000" pitchFamily="50" charset="-128"/>
                        </a:rPr>
                        <a:t>\27,500</a:t>
                      </a:r>
                    </a:p>
                  </a:txBody>
                  <a:tcPr marL="108000" marR="4572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183933"/>
                  </a:ext>
                </a:extLst>
              </a:tr>
              <a:tr h="658566">
                <a:tc>
                  <a:txBody>
                    <a:bodyPr/>
                    <a:lstStyle/>
                    <a:p>
                      <a:r>
                        <a:rPr lang="ja-JP" altLang="en-US" sz="1400" b="0" dirty="0">
                          <a:solidFill>
                            <a:schemeClr val="tx1"/>
                          </a:solidFill>
                          <a:latin typeface="Yu Gothic Medium" panose="020B0500000000000000" pitchFamily="50" charset="-128"/>
                          <a:ea typeface="Yu Gothic Medium" panose="020B0500000000000000" pitchFamily="50" charset="-128"/>
                        </a:rPr>
                        <a:t>プラチナメンバー</a:t>
                      </a:r>
                      <a:endParaRPr lang="en-US" altLang="ja-JP" sz="1400" b="0" dirty="0">
                        <a:solidFill>
                          <a:schemeClr val="tx1"/>
                        </a:solidFill>
                        <a:latin typeface="Yu Gothic Medium" panose="020B0500000000000000" pitchFamily="50" charset="-128"/>
                        <a:ea typeface="Yu Gothic Medium" panose="020B05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Yu Gothic Medium" panose="020B0500000000000000" pitchFamily="50" charset="-128"/>
                          <a:ea typeface="Yu Gothic Medium" panose="020B0500000000000000" pitchFamily="50" charset="-128"/>
                        </a:rPr>
                        <a:t>パーソナル</a:t>
                      </a:r>
                      <a:r>
                        <a:rPr kumimoji="1" lang="en-US" altLang="ja-JP" sz="1100" b="0" dirty="0">
                          <a:solidFill>
                            <a:schemeClr val="tx1"/>
                          </a:solidFill>
                          <a:latin typeface="Yu Gothic Medium" panose="020B0500000000000000" pitchFamily="50" charset="-128"/>
                          <a:ea typeface="Yu Gothic Medium" panose="020B0500000000000000" pitchFamily="50" charset="-128"/>
                        </a:rPr>
                        <a:t>90</a:t>
                      </a:r>
                      <a:r>
                        <a:rPr kumimoji="1" lang="ja-JP" altLang="en-US" sz="1100" b="0" dirty="0">
                          <a:solidFill>
                            <a:schemeClr val="tx1"/>
                          </a:solidFill>
                          <a:latin typeface="Yu Gothic Medium" panose="020B0500000000000000" pitchFamily="50" charset="-128"/>
                          <a:ea typeface="Yu Gothic Medium" panose="020B0500000000000000" pitchFamily="50" charset="-128"/>
                        </a:rPr>
                        <a:t>分</a:t>
                      </a:r>
                      <a:r>
                        <a:rPr kumimoji="1" lang="en-US" altLang="ja-JP" sz="1100" b="0" dirty="0">
                          <a:solidFill>
                            <a:schemeClr val="tx1"/>
                          </a:solidFill>
                          <a:latin typeface="Yu Gothic Medium" panose="020B0500000000000000" pitchFamily="50" charset="-128"/>
                          <a:ea typeface="Yu Gothic Medium" panose="020B0500000000000000" pitchFamily="50" charset="-128"/>
                        </a:rPr>
                        <a:t>2</a:t>
                      </a:r>
                      <a:r>
                        <a:rPr kumimoji="1" lang="ja-JP" altLang="en-US" sz="1100" b="0" dirty="0">
                          <a:solidFill>
                            <a:schemeClr val="tx1"/>
                          </a:solidFill>
                          <a:latin typeface="Yu Gothic Medium" panose="020B0500000000000000" pitchFamily="50" charset="-128"/>
                          <a:ea typeface="Yu Gothic Medium" panose="020B0500000000000000" pitchFamily="50" charset="-128"/>
                        </a:rPr>
                        <a:t>回</a:t>
                      </a:r>
                      <a:r>
                        <a:rPr kumimoji="1" lang="en-US" altLang="ja-JP" sz="1100" b="0" dirty="0">
                          <a:solidFill>
                            <a:schemeClr val="tx1"/>
                          </a:solidFill>
                          <a:latin typeface="Yu Gothic Medium" panose="020B0500000000000000" pitchFamily="50" charset="-128"/>
                          <a:ea typeface="Yu Gothic Medium" panose="020B0500000000000000" pitchFamily="50" charset="-128"/>
                        </a:rPr>
                        <a:t>/60</a:t>
                      </a:r>
                      <a:r>
                        <a:rPr kumimoji="1" lang="ja-JP" altLang="en-US" sz="1100" b="0" dirty="0">
                          <a:solidFill>
                            <a:schemeClr val="tx1"/>
                          </a:solidFill>
                          <a:latin typeface="Yu Gothic Medium" panose="020B0500000000000000" pitchFamily="50" charset="-128"/>
                          <a:ea typeface="Yu Gothic Medium" panose="020B0500000000000000" pitchFamily="50" charset="-128"/>
                        </a:rPr>
                        <a:t>分</a:t>
                      </a:r>
                      <a:r>
                        <a:rPr kumimoji="1" lang="en-US" altLang="ja-JP" sz="1100" b="0" dirty="0">
                          <a:solidFill>
                            <a:schemeClr val="tx1"/>
                          </a:solidFill>
                          <a:latin typeface="Yu Gothic Medium" panose="020B0500000000000000" pitchFamily="50" charset="-128"/>
                          <a:ea typeface="Yu Gothic Medium" panose="020B0500000000000000" pitchFamily="50" charset="-128"/>
                        </a:rPr>
                        <a:t>8</a:t>
                      </a:r>
                      <a:r>
                        <a:rPr kumimoji="1" lang="ja-JP" altLang="en-US" sz="1100" b="0" dirty="0">
                          <a:solidFill>
                            <a:schemeClr val="tx1"/>
                          </a:solidFill>
                          <a:latin typeface="Yu Gothic Medium" panose="020B0500000000000000" pitchFamily="50" charset="-128"/>
                          <a:ea typeface="Yu Gothic Medium" panose="020B0500000000000000" pitchFamily="50" charset="-128"/>
                        </a:rPr>
                        <a:t>回</a:t>
                      </a:r>
                    </a:p>
                  </a:txBody>
                  <a:tcPr marL="45720" marR="4572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400" b="0" dirty="0">
                          <a:solidFill>
                            <a:schemeClr val="tx1"/>
                          </a:solidFill>
                          <a:latin typeface="Yu Gothic Medium" panose="020B0500000000000000" pitchFamily="50" charset="-128"/>
                          <a:ea typeface="Yu Gothic Medium" panose="020B0500000000000000" pitchFamily="50" charset="-128"/>
                        </a:rPr>
                        <a:t>\44,000</a:t>
                      </a:r>
                    </a:p>
                  </a:txBody>
                  <a:tcPr marL="108000" marR="4572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1154126"/>
                  </a:ext>
                </a:extLst>
              </a:tr>
            </a:tbl>
          </a:graphicData>
        </a:graphic>
      </p:graphicFrame>
      <p:cxnSp>
        <p:nvCxnSpPr>
          <p:cNvPr id="23" name="直線コネクタ 22">
            <a:extLst>
              <a:ext uri="{FF2B5EF4-FFF2-40B4-BE49-F238E27FC236}">
                <a16:creationId xmlns:a16="http://schemas.microsoft.com/office/drawing/2014/main" id="{5E9C6E12-F481-477C-A4CC-80DCCC50F7A4}"/>
              </a:ext>
            </a:extLst>
          </p:cNvPr>
          <p:cNvCxnSpPr>
            <a:cxnSpLocks/>
          </p:cNvCxnSpPr>
          <p:nvPr/>
        </p:nvCxnSpPr>
        <p:spPr>
          <a:xfrm>
            <a:off x="3793746" y="4047037"/>
            <a:ext cx="3593503" cy="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6E58A67B-0D62-4B64-A39B-8FC2BD931200}"/>
              </a:ext>
            </a:extLst>
          </p:cNvPr>
          <p:cNvSpPr txBox="1"/>
          <p:nvPr/>
        </p:nvSpPr>
        <p:spPr>
          <a:xfrm>
            <a:off x="733838" y="5416850"/>
            <a:ext cx="2607005" cy="600164"/>
          </a:xfrm>
          <a:prstGeom prst="rect">
            <a:avLst/>
          </a:prstGeom>
          <a:noFill/>
        </p:spPr>
        <p:txBody>
          <a:bodyPr wrap="square">
            <a:spAutoFit/>
          </a:bodyPr>
          <a:lstStyle/>
          <a:p>
            <a:r>
              <a:rPr lang="ja-JP" altLang="en-US" sz="1100" dirty="0">
                <a:solidFill>
                  <a:schemeClr val="bg1"/>
                </a:solidFill>
                <a:latin typeface="游ゴシック" panose="020B0400000000000000" pitchFamily="50" charset="-128"/>
                <a:ea typeface="游ゴシック" panose="020B0400000000000000" pitchFamily="50" charset="-128"/>
              </a:rPr>
              <a:t>初回ご来店のお客様には、初めに</a:t>
            </a:r>
            <a:r>
              <a:rPr lang="en-US" altLang="ja-JP" sz="1100" dirty="0">
                <a:solidFill>
                  <a:schemeClr val="bg1"/>
                </a:solidFill>
                <a:latin typeface="游ゴシック" panose="020B0400000000000000" pitchFamily="50" charset="-128"/>
                <a:ea typeface="游ゴシック" panose="020B0400000000000000" pitchFamily="50" charset="-128"/>
              </a:rPr>
              <a:t>60</a:t>
            </a:r>
            <a:r>
              <a:rPr lang="ja-JP" altLang="en-US" sz="1100" dirty="0">
                <a:solidFill>
                  <a:schemeClr val="bg1"/>
                </a:solidFill>
                <a:latin typeface="游ゴシック" panose="020B0400000000000000" pitchFamily="50" charset="-128"/>
                <a:ea typeface="游ゴシック" panose="020B0400000000000000" pitchFamily="50" charset="-128"/>
              </a:rPr>
              <a:t>分間の無料カウンセリング</a:t>
            </a:r>
            <a:r>
              <a:rPr lang="en-US" altLang="ja-JP" sz="1100" dirty="0">
                <a:solidFill>
                  <a:schemeClr val="bg1"/>
                </a:solidFill>
                <a:latin typeface="游ゴシック" panose="020B0400000000000000" pitchFamily="50" charset="-128"/>
                <a:ea typeface="游ゴシック" panose="020B0400000000000000" pitchFamily="50" charset="-128"/>
              </a:rPr>
              <a:t>(</a:t>
            </a:r>
            <a:r>
              <a:rPr lang="ja-JP" altLang="en-US" sz="1100" dirty="0">
                <a:solidFill>
                  <a:schemeClr val="bg1"/>
                </a:solidFill>
                <a:latin typeface="游ゴシック" panose="020B0400000000000000" pitchFamily="50" charset="-128"/>
                <a:ea typeface="游ゴシック" panose="020B0400000000000000" pitchFamily="50" charset="-128"/>
              </a:rPr>
              <a:t>施設案内含む</a:t>
            </a:r>
            <a:r>
              <a:rPr lang="en-US" altLang="ja-JP" sz="1100" dirty="0">
                <a:solidFill>
                  <a:schemeClr val="bg1"/>
                </a:solidFill>
                <a:latin typeface="游ゴシック" panose="020B0400000000000000" pitchFamily="50" charset="-128"/>
                <a:ea typeface="游ゴシック" panose="020B0400000000000000" pitchFamily="50" charset="-128"/>
              </a:rPr>
              <a:t>)</a:t>
            </a:r>
            <a:r>
              <a:rPr lang="ja-JP" altLang="en-US" sz="1100" dirty="0">
                <a:solidFill>
                  <a:schemeClr val="bg1"/>
                </a:solidFill>
                <a:latin typeface="游ゴシック" panose="020B0400000000000000" pitchFamily="50" charset="-128"/>
                <a:ea typeface="游ゴシック" panose="020B0400000000000000" pitchFamily="50" charset="-128"/>
              </a:rPr>
              <a:t>をさせて頂きます</a:t>
            </a:r>
          </a:p>
        </p:txBody>
      </p:sp>
      <p:sp>
        <p:nvSpPr>
          <p:cNvPr id="25" name="グラフィックス 26" descr="トランプのダイヤ">
            <a:extLst>
              <a:ext uri="{FF2B5EF4-FFF2-40B4-BE49-F238E27FC236}">
                <a16:creationId xmlns:a16="http://schemas.microsoft.com/office/drawing/2014/main" id="{8989C794-39B5-4AC0-B261-8EB5BAD849AB}"/>
              </a:ext>
            </a:extLst>
          </p:cNvPr>
          <p:cNvSpPr>
            <a:spLocks noChangeAspect="1"/>
          </p:cNvSpPr>
          <p:nvPr/>
        </p:nvSpPr>
        <p:spPr>
          <a:xfrm flipV="1">
            <a:off x="654242" y="5491558"/>
            <a:ext cx="100290" cy="110568"/>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chemeClr val="accent2"/>
          </a:solidFill>
          <a:ln w="3969" cap="flat">
            <a:noFill/>
            <a:prstDash val="solid"/>
            <a:miter/>
          </a:ln>
        </p:spPr>
        <p:txBody>
          <a:bodyPr rtlCol="0" anchor="ctr"/>
          <a:lstStyle/>
          <a:p>
            <a:endParaRPr lang="ja-JP" altLang="en-US"/>
          </a:p>
        </p:txBody>
      </p:sp>
      <p:sp>
        <p:nvSpPr>
          <p:cNvPr id="26" name="テキスト ボックス 25">
            <a:extLst>
              <a:ext uri="{FF2B5EF4-FFF2-40B4-BE49-F238E27FC236}">
                <a16:creationId xmlns:a16="http://schemas.microsoft.com/office/drawing/2014/main" id="{2446E009-0596-465B-ABD0-8E4F71DFAAF0}"/>
              </a:ext>
            </a:extLst>
          </p:cNvPr>
          <p:cNvSpPr txBox="1"/>
          <p:nvPr/>
        </p:nvSpPr>
        <p:spPr>
          <a:xfrm>
            <a:off x="676407" y="4177278"/>
            <a:ext cx="1493712" cy="307777"/>
          </a:xfrm>
          <a:prstGeom prst="rect">
            <a:avLst/>
          </a:prstGeom>
          <a:noFill/>
        </p:spPr>
        <p:txBody>
          <a:bodyPr wrap="square">
            <a:spAutoFit/>
          </a:bodyPr>
          <a:lstStyle/>
          <a:p>
            <a:r>
              <a:rPr lang="ja-JP" altLang="en-US" sz="1400" dirty="0">
                <a:solidFill>
                  <a:schemeClr val="bg1"/>
                </a:solidFill>
                <a:latin typeface="游ゴシック" panose="020B0400000000000000" pitchFamily="50" charset="-128"/>
                <a:ea typeface="游ゴシック" panose="020B0400000000000000" pitchFamily="50" charset="-128"/>
              </a:rPr>
              <a:t>ビジター料金</a:t>
            </a:r>
            <a:endParaRPr lang="ja-JP" altLang="en-US" sz="1400" dirty="0">
              <a:solidFill>
                <a:schemeClr val="bg1"/>
              </a:solidFill>
            </a:endParaRPr>
          </a:p>
        </p:txBody>
      </p:sp>
      <p:sp>
        <p:nvSpPr>
          <p:cNvPr id="27" name="テキスト ボックス 26">
            <a:extLst>
              <a:ext uri="{FF2B5EF4-FFF2-40B4-BE49-F238E27FC236}">
                <a16:creationId xmlns:a16="http://schemas.microsoft.com/office/drawing/2014/main" id="{0D3C2EB4-4E2C-46C2-B7CF-44922F802B28}"/>
              </a:ext>
            </a:extLst>
          </p:cNvPr>
          <p:cNvSpPr txBox="1"/>
          <p:nvPr/>
        </p:nvSpPr>
        <p:spPr>
          <a:xfrm>
            <a:off x="3810671" y="5602126"/>
            <a:ext cx="3108751" cy="253916"/>
          </a:xfrm>
          <a:prstGeom prst="rect">
            <a:avLst/>
          </a:prstGeom>
          <a:noFill/>
        </p:spPr>
        <p:txBody>
          <a:bodyPr wrap="square">
            <a:spAutoFit/>
          </a:bodyPr>
          <a:lstStyle/>
          <a:p>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各メニューとも月毎に消化となります</a:t>
            </a:r>
          </a:p>
        </p:txBody>
      </p:sp>
      <p:sp>
        <p:nvSpPr>
          <p:cNvPr id="10" name="正方形/長方形 9">
            <a:extLst>
              <a:ext uri="{FF2B5EF4-FFF2-40B4-BE49-F238E27FC236}">
                <a16:creationId xmlns:a16="http://schemas.microsoft.com/office/drawing/2014/main" id="{6B9C4E38-0DAD-4F10-AE8B-99B87DF0E0A1}"/>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6F22EE1-36EC-4D11-91E4-CCEDBCFADB00}"/>
              </a:ext>
            </a:extLst>
          </p:cNvPr>
          <p:cNvSpPr/>
          <p:nvPr/>
        </p:nvSpPr>
        <p:spPr>
          <a:xfrm>
            <a:off x="297278" y="167502"/>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Medium" panose="020B0500000000000000" pitchFamily="50" charset="-128"/>
                <a:ea typeface="游ゴシック Medium" panose="020B0500000000000000" pitchFamily="50" charset="-128"/>
              </a:rPr>
              <a:t>　</a:t>
            </a:r>
          </a:p>
        </p:txBody>
      </p:sp>
      <p:sp>
        <p:nvSpPr>
          <p:cNvPr id="32" name="テキスト ボックス 31">
            <a:extLst>
              <a:ext uri="{FF2B5EF4-FFF2-40B4-BE49-F238E27FC236}">
                <a16:creationId xmlns:a16="http://schemas.microsoft.com/office/drawing/2014/main" id="{C90D66DE-E396-4EF7-94B5-AE2BE60EA064}"/>
              </a:ext>
            </a:extLst>
          </p:cNvPr>
          <p:cNvSpPr txBox="1"/>
          <p:nvPr/>
        </p:nvSpPr>
        <p:spPr>
          <a:xfrm>
            <a:off x="2076099" y="403211"/>
            <a:ext cx="2622884" cy="369332"/>
          </a:xfrm>
          <a:prstGeom prst="rect">
            <a:avLst/>
          </a:prstGeom>
          <a:noFill/>
        </p:spPr>
        <p:txBody>
          <a:bodyPr wrap="square" rtlCol="0">
            <a:spAutoFit/>
          </a:bodyPr>
          <a:lstStyle/>
          <a:p>
            <a:r>
              <a:rPr kumimoji="1" lang="ja-JP" altLang="en-US" dirty="0">
                <a:solidFill>
                  <a:schemeClr val="bg1"/>
                </a:solidFill>
                <a:latin typeface="Yu Gothic Medium" panose="020B0500000000000000" pitchFamily="50" charset="-128"/>
                <a:ea typeface="Yu Gothic Medium" panose="020B0500000000000000" pitchFamily="50" charset="-128"/>
              </a:rPr>
              <a:t>ジムメニュー</a:t>
            </a:r>
            <a:endParaRPr kumimoji="1" lang="en-US" altLang="ja-JP" dirty="0">
              <a:solidFill>
                <a:schemeClr val="bg1"/>
              </a:solidFill>
              <a:latin typeface="Yu Gothic Medium" panose="020B0500000000000000" pitchFamily="50" charset="-128"/>
              <a:ea typeface="Yu Gothic Medium" panose="020B0500000000000000" pitchFamily="50" charset="-128"/>
            </a:endParaRPr>
          </a:p>
        </p:txBody>
      </p:sp>
      <p:sp>
        <p:nvSpPr>
          <p:cNvPr id="34" name="テキスト ボックス 33">
            <a:extLst>
              <a:ext uri="{FF2B5EF4-FFF2-40B4-BE49-F238E27FC236}">
                <a16:creationId xmlns:a16="http://schemas.microsoft.com/office/drawing/2014/main" id="{99BFF14C-1CB3-41A4-BFE5-998582EF6735}"/>
              </a:ext>
            </a:extLst>
          </p:cNvPr>
          <p:cNvSpPr txBox="1"/>
          <p:nvPr/>
        </p:nvSpPr>
        <p:spPr>
          <a:xfrm>
            <a:off x="3983584" y="497979"/>
            <a:ext cx="3539989" cy="261610"/>
          </a:xfrm>
          <a:prstGeom prst="rect">
            <a:avLst/>
          </a:prstGeom>
          <a:noFill/>
        </p:spPr>
        <p:txBody>
          <a:bodyPr wrap="square" rtlCol="0">
            <a:spAutoFit/>
          </a:bodyPr>
          <a:lstStyle>
            <a:defPPr>
              <a:defRPr lang="ja-JP"/>
            </a:defPPr>
            <a:lvl1pPr algn="r">
              <a:defRPr sz="105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US" altLang="ja-JP" dirty="0"/>
              <a:t>LAGUNA NIGUEL </a:t>
            </a:r>
            <a:r>
              <a:rPr lang="en-US" altLang="ja-JP"/>
              <a:t>GYM</a:t>
            </a:r>
            <a:r>
              <a:rPr lang="ja-JP" altLang="en-US"/>
              <a:t> </a:t>
            </a:r>
            <a:r>
              <a:rPr lang="en-US" altLang="ja-JP" dirty="0"/>
              <a:t> </a:t>
            </a:r>
            <a:r>
              <a:rPr lang="en-US" altLang="ja-JP"/>
              <a:t>Menu</a:t>
            </a:r>
            <a:r>
              <a:rPr lang="ja-JP" altLang="en-US"/>
              <a:t> </a:t>
            </a:r>
            <a:endParaRPr lang="en-US" altLang="ja-JP" dirty="0"/>
          </a:p>
        </p:txBody>
      </p:sp>
      <p:sp>
        <p:nvSpPr>
          <p:cNvPr id="35" name="テキスト ボックス 34">
            <a:extLst>
              <a:ext uri="{FF2B5EF4-FFF2-40B4-BE49-F238E27FC236}">
                <a16:creationId xmlns:a16="http://schemas.microsoft.com/office/drawing/2014/main" id="{13267F39-FF8B-4E75-B130-34628366378F}"/>
              </a:ext>
            </a:extLst>
          </p:cNvPr>
          <p:cNvSpPr txBox="1"/>
          <p:nvPr/>
        </p:nvSpPr>
        <p:spPr>
          <a:xfrm>
            <a:off x="3533212" y="1357294"/>
            <a:ext cx="4024893" cy="2129750"/>
          </a:xfrm>
          <a:prstGeom prst="rect">
            <a:avLst/>
          </a:prstGeom>
          <a:noFill/>
        </p:spPr>
        <p:txBody>
          <a:bodyPr wrap="square" rtlCol="0">
            <a:spAutoFit/>
          </a:bodyPr>
          <a:lstStyle/>
          <a:p>
            <a:pPr>
              <a:lnSpc>
                <a:spcPts val="2000"/>
              </a:lnSpc>
            </a:pPr>
            <a:r>
              <a:rPr kumimoji="1" lang="ja-JP" altLang="en-US" sz="1400" dirty="0">
                <a:latin typeface="Yu Gothic Medium" panose="020B0500000000000000" pitchFamily="50" charset="-128"/>
                <a:ea typeface="Yu Gothic Medium" panose="020B0500000000000000" pitchFamily="50" charset="-128"/>
              </a:rPr>
              <a:t>鍛えるだけのトレーニングだけではなく</a:t>
            </a:r>
            <a:r>
              <a:rPr lang="ja-JP" altLang="en-US" sz="1400" dirty="0">
                <a:latin typeface="Yu Gothic Medium" panose="020B0500000000000000" pitchFamily="50" charset="-128"/>
                <a:ea typeface="Yu Gothic Medium" panose="020B0500000000000000" pitchFamily="50" charset="-128"/>
              </a:rPr>
              <a:t>、正しい</a:t>
            </a:r>
            <a:r>
              <a:rPr kumimoji="1" lang="ja-JP" altLang="en-US" sz="1400" dirty="0">
                <a:latin typeface="Yu Gothic Medium" panose="020B0500000000000000" pitchFamily="50" charset="-128"/>
                <a:ea typeface="Yu Gothic Medium" panose="020B0500000000000000" pitchFamily="50" charset="-128"/>
              </a:rPr>
              <a:t>の身体の使い方、脳と身体を連動させるための呼吸方法、パフォーマンスアップ、ダイエット、ボディメイク、ケガ予防、リハビリなどの機能改善など、あなたの求める身体づくりをご指導致します。心も身体も健康になり、皆様が充実したウェルネスライフを送ることができるようサポートいたします。</a:t>
            </a:r>
            <a:endParaRPr kumimoji="1" lang="ja-JP" altLang="en-US" sz="1200" dirty="0">
              <a:latin typeface="Yu Gothic Medium" panose="020B0500000000000000" pitchFamily="50" charset="-128"/>
              <a:ea typeface="Yu Gothic Medium" panose="020B0500000000000000" pitchFamily="50" charset="-128"/>
            </a:endParaRPr>
          </a:p>
        </p:txBody>
      </p:sp>
      <p:sp>
        <p:nvSpPr>
          <p:cNvPr id="28" name="テキスト ボックス 27">
            <a:extLst>
              <a:ext uri="{FF2B5EF4-FFF2-40B4-BE49-F238E27FC236}">
                <a16:creationId xmlns:a16="http://schemas.microsoft.com/office/drawing/2014/main" id="{2EDD73FC-6074-4CDA-B10B-4514ECC358CF}"/>
              </a:ext>
            </a:extLst>
          </p:cNvPr>
          <p:cNvSpPr txBox="1"/>
          <p:nvPr/>
        </p:nvSpPr>
        <p:spPr>
          <a:xfrm>
            <a:off x="5783082" y="3397992"/>
            <a:ext cx="1504810" cy="287147"/>
          </a:xfrm>
          <a:prstGeom prst="rect">
            <a:avLst/>
          </a:prstGeom>
          <a:noFill/>
        </p:spPr>
        <p:txBody>
          <a:bodyPr wrap="square">
            <a:spAutoFit/>
          </a:bodyPr>
          <a:lstStyle/>
          <a:p>
            <a:pPr algn="r"/>
            <a:r>
              <a:rPr kumimoji="1" lang="en-US" altLang="ja-JP" sz="1200" dirty="0">
                <a:latin typeface="Yu Gothic Medium" panose="020B0500000000000000" pitchFamily="50" charset="-128"/>
                <a:ea typeface="Yu Gothic Medium" panose="020B0500000000000000" pitchFamily="50" charset="-128"/>
              </a:rPr>
              <a:t>GYM staff </a:t>
            </a:r>
            <a:r>
              <a:rPr kumimoji="1" lang="ja-JP" altLang="en-US" sz="1200" dirty="0">
                <a:latin typeface="Yu Gothic Medium" panose="020B0500000000000000" pitchFamily="50" charset="-128"/>
                <a:ea typeface="Yu Gothic Medium" panose="020B0500000000000000" pitchFamily="50" charset="-128"/>
              </a:rPr>
              <a:t>一同</a:t>
            </a:r>
            <a:endParaRPr lang="ja-JP" altLang="en-US" sz="1200" dirty="0"/>
          </a:p>
        </p:txBody>
      </p:sp>
      <p:pic>
        <p:nvPicPr>
          <p:cNvPr id="4" name="図 3" descr="テキスト&#10;&#10;自動的に生成された説明">
            <a:extLst>
              <a:ext uri="{FF2B5EF4-FFF2-40B4-BE49-F238E27FC236}">
                <a16:creationId xmlns:a16="http://schemas.microsoft.com/office/drawing/2014/main" id="{EAB2ABC1-52A3-4A7C-B162-81456D5CA0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pic>
        <p:nvPicPr>
          <p:cNvPr id="5" name="図 4">
            <a:extLst>
              <a:ext uri="{FF2B5EF4-FFF2-40B4-BE49-F238E27FC236}">
                <a16:creationId xmlns:a16="http://schemas.microsoft.com/office/drawing/2014/main" id="{95270A32-01F6-4976-890C-47CFDB9579F2}"/>
              </a:ext>
            </a:extLst>
          </p:cNvPr>
          <p:cNvPicPr>
            <a:picLocks noChangeAspect="1"/>
          </p:cNvPicPr>
          <p:nvPr/>
        </p:nvPicPr>
        <p:blipFill rotWithShape="1">
          <a:blip r:embed="rId3"/>
          <a:srcRect l="10006" r="26692"/>
          <a:stretch/>
        </p:blipFill>
        <p:spPr>
          <a:xfrm rot="5400000">
            <a:off x="629662" y="850200"/>
            <a:ext cx="2662968" cy="2804496"/>
          </a:xfrm>
          <a:prstGeom prst="rect">
            <a:avLst/>
          </a:prstGeom>
        </p:spPr>
      </p:pic>
      <p:sp>
        <p:nvSpPr>
          <p:cNvPr id="30" name="テキスト ボックス 29">
            <a:extLst>
              <a:ext uri="{FF2B5EF4-FFF2-40B4-BE49-F238E27FC236}">
                <a16:creationId xmlns:a16="http://schemas.microsoft.com/office/drawing/2014/main" id="{E93F973F-EC35-41AF-89A7-A5599A0EE686}"/>
              </a:ext>
            </a:extLst>
          </p:cNvPr>
          <p:cNvSpPr txBox="1"/>
          <p:nvPr/>
        </p:nvSpPr>
        <p:spPr>
          <a:xfrm>
            <a:off x="3810671" y="5781634"/>
            <a:ext cx="3573926" cy="415498"/>
          </a:xfrm>
          <a:prstGeom prst="rect">
            <a:avLst/>
          </a:prstGeom>
          <a:noFill/>
        </p:spPr>
        <p:txBody>
          <a:bodyPr wrap="square">
            <a:spAutoFit/>
          </a:bodyPr>
          <a:lstStyle/>
          <a:p>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ジムメニューとあわせたメニューも用意しております。</a:t>
            </a:r>
            <a:endParaRPr lang="en-US" altLang="ja-JP" sz="1050" dirty="0">
              <a:latin typeface="游ゴシック" panose="020B0400000000000000" pitchFamily="50" charset="-128"/>
              <a:ea typeface="游ゴシック" panose="020B0400000000000000" pitchFamily="50" charset="-128"/>
            </a:endParaRPr>
          </a:p>
          <a:p>
            <a:r>
              <a:rPr lang="ja-JP" altLang="en-US" sz="1050" dirty="0">
                <a:latin typeface="游ゴシック" panose="020B0400000000000000" pitchFamily="50" charset="-128"/>
                <a:ea typeface="游ゴシック" panose="020B0400000000000000" pitchFamily="50" charset="-128"/>
              </a:rPr>
              <a:t>　ご興味のある方はお問合せください。</a:t>
            </a:r>
          </a:p>
        </p:txBody>
      </p:sp>
      <p:sp>
        <p:nvSpPr>
          <p:cNvPr id="31" name="テキスト ボックス 30">
            <a:extLst>
              <a:ext uri="{FF2B5EF4-FFF2-40B4-BE49-F238E27FC236}">
                <a16:creationId xmlns:a16="http://schemas.microsoft.com/office/drawing/2014/main" id="{6BFA2FBF-7096-4362-8522-E28AC3F33405}"/>
              </a:ext>
            </a:extLst>
          </p:cNvPr>
          <p:cNvSpPr txBox="1"/>
          <p:nvPr/>
        </p:nvSpPr>
        <p:spPr>
          <a:xfrm>
            <a:off x="6784302" y="4760681"/>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
        <p:nvSpPr>
          <p:cNvPr id="33" name="テキスト ボックス 32">
            <a:extLst>
              <a:ext uri="{FF2B5EF4-FFF2-40B4-BE49-F238E27FC236}">
                <a16:creationId xmlns:a16="http://schemas.microsoft.com/office/drawing/2014/main" id="{8A04BBE0-1C0E-4F50-87A9-E15CF63A26FB}"/>
              </a:ext>
            </a:extLst>
          </p:cNvPr>
          <p:cNvSpPr txBox="1"/>
          <p:nvPr/>
        </p:nvSpPr>
        <p:spPr>
          <a:xfrm>
            <a:off x="6801805" y="5415400"/>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
        <p:nvSpPr>
          <p:cNvPr id="36" name="テキスト ボックス 35">
            <a:extLst>
              <a:ext uri="{FF2B5EF4-FFF2-40B4-BE49-F238E27FC236}">
                <a16:creationId xmlns:a16="http://schemas.microsoft.com/office/drawing/2014/main" id="{FE43B9AC-A330-49C0-8529-AC1326E1366D}"/>
              </a:ext>
            </a:extLst>
          </p:cNvPr>
          <p:cNvSpPr txBox="1"/>
          <p:nvPr/>
        </p:nvSpPr>
        <p:spPr>
          <a:xfrm>
            <a:off x="2933253" y="4711040"/>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
        <p:nvSpPr>
          <p:cNvPr id="37" name="テキスト ボックス 36">
            <a:extLst>
              <a:ext uri="{FF2B5EF4-FFF2-40B4-BE49-F238E27FC236}">
                <a16:creationId xmlns:a16="http://schemas.microsoft.com/office/drawing/2014/main" id="{0F69C051-8FE6-4EDC-878E-EDCDB9194679}"/>
              </a:ext>
            </a:extLst>
          </p:cNvPr>
          <p:cNvSpPr txBox="1"/>
          <p:nvPr/>
        </p:nvSpPr>
        <p:spPr>
          <a:xfrm>
            <a:off x="2933253" y="5156379"/>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Tree>
    <p:extLst>
      <p:ext uri="{BB962C8B-B14F-4D97-AF65-F5344CB8AC3E}">
        <p14:creationId xmlns:p14="http://schemas.microsoft.com/office/powerpoint/2010/main" val="4027362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A955A52-1098-463B-B48D-A28F0B1B4C5D}"/>
              </a:ext>
            </a:extLst>
          </p:cNvPr>
          <p:cNvSpPr/>
          <p:nvPr/>
        </p:nvSpPr>
        <p:spPr>
          <a:xfrm>
            <a:off x="301437" y="156411"/>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panose="020B0400000000000000" pitchFamily="50" charset="-128"/>
                <a:ea typeface="游ゴシック" panose="020B0400000000000000" pitchFamily="50" charset="-128"/>
              </a:rPr>
              <a:t>　</a:t>
            </a:r>
          </a:p>
        </p:txBody>
      </p:sp>
      <p:sp>
        <p:nvSpPr>
          <p:cNvPr id="6" name="テキスト ボックス 5">
            <a:extLst>
              <a:ext uri="{FF2B5EF4-FFF2-40B4-BE49-F238E27FC236}">
                <a16:creationId xmlns:a16="http://schemas.microsoft.com/office/drawing/2014/main" id="{AB57F3A6-C1D8-4792-AEC2-E1203B5BEB4E}"/>
              </a:ext>
            </a:extLst>
          </p:cNvPr>
          <p:cNvSpPr txBox="1"/>
          <p:nvPr/>
        </p:nvSpPr>
        <p:spPr>
          <a:xfrm>
            <a:off x="4129342" y="3674609"/>
            <a:ext cx="2939845" cy="338554"/>
          </a:xfrm>
          <a:prstGeom prst="rect">
            <a:avLst/>
          </a:prstGeom>
          <a:noFill/>
        </p:spPr>
        <p:txBody>
          <a:bodyPr wrap="square">
            <a:spAutoFit/>
          </a:bodyPr>
          <a:lstStyle/>
          <a:p>
            <a:r>
              <a:rPr lang="en-US" altLang="ja-JP" sz="1600" dirty="0">
                <a:latin typeface="Yu Gothic Medium" panose="020B0500000000000000" pitchFamily="50" charset="-128"/>
                <a:ea typeface="Yu Gothic Medium" panose="020B0500000000000000" pitchFamily="50" charset="-128"/>
              </a:rPr>
              <a:t>LAGUNA NIGUEL</a:t>
            </a:r>
          </a:p>
        </p:txBody>
      </p:sp>
      <p:sp>
        <p:nvSpPr>
          <p:cNvPr id="4" name="テキスト ボックス 3">
            <a:extLst>
              <a:ext uri="{FF2B5EF4-FFF2-40B4-BE49-F238E27FC236}">
                <a16:creationId xmlns:a16="http://schemas.microsoft.com/office/drawing/2014/main" id="{D4F87F3B-36E1-4682-AFC5-A6DC85490BD8}"/>
              </a:ext>
            </a:extLst>
          </p:cNvPr>
          <p:cNvSpPr txBox="1"/>
          <p:nvPr/>
        </p:nvSpPr>
        <p:spPr>
          <a:xfrm>
            <a:off x="4129342" y="4100108"/>
            <a:ext cx="2939845" cy="1015663"/>
          </a:xfrm>
          <a:prstGeom prst="rect">
            <a:avLst/>
          </a:prstGeom>
          <a:noFill/>
        </p:spPr>
        <p:txBody>
          <a:bodyPr wrap="square">
            <a:spAutoFit/>
          </a:bodyPr>
          <a:lstStyle/>
          <a:p>
            <a:r>
              <a:rPr lang="en-US" altLang="ja-JP" sz="1200" dirty="0">
                <a:latin typeface="Yu Gothic Medium" panose="020B0500000000000000" pitchFamily="50" charset="-128"/>
                <a:ea typeface="Yu Gothic Medium" panose="020B0500000000000000" pitchFamily="50" charset="-128"/>
              </a:rPr>
              <a:t>〒650-0012</a:t>
            </a:r>
          </a:p>
          <a:p>
            <a:r>
              <a:rPr lang="ja-JP" altLang="en-US" sz="1200" dirty="0">
                <a:latin typeface="Yu Gothic Medium" panose="020B0500000000000000" pitchFamily="50" charset="-128"/>
                <a:ea typeface="Yu Gothic Medium" panose="020B0500000000000000" pitchFamily="50" charset="-128"/>
              </a:rPr>
              <a:t>兵庫県神戸市中央区北長狭通</a:t>
            </a:r>
            <a:r>
              <a:rPr lang="en-US" altLang="ja-JP" sz="1200" dirty="0">
                <a:latin typeface="Yu Gothic Medium" panose="020B0500000000000000" pitchFamily="50" charset="-128"/>
                <a:ea typeface="Yu Gothic Medium" panose="020B0500000000000000" pitchFamily="50" charset="-128"/>
              </a:rPr>
              <a:t>3</a:t>
            </a:r>
            <a:r>
              <a:rPr lang="ja-JP" altLang="en-US" sz="1200" dirty="0">
                <a:latin typeface="Yu Gothic Medium" panose="020B0500000000000000" pitchFamily="50" charset="-128"/>
                <a:ea typeface="Yu Gothic Medium" panose="020B0500000000000000" pitchFamily="50" charset="-128"/>
              </a:rPr>
              <a:t>丁目</a:t>
            </a:r>
            <a:r>
              <a:rPr lang="en-US" altLang="ja-JP" sz="1200" dirty="0">
                <a:latin typeface="Yu Gothic Medium" panose="020B0500000000000000" pitchFamily="50" charset="-128"/>
                <a:ea typeface="Yu Gothic Medium" panose="020B0500000000000000" pitchFamily="50" charset="-128"/>
              </a:rPr>
              <a:t>7-7</a:t>
            </a:r>
          </a:p>
          <a:p>
            <a:r>
              <a:rPr lang="ja-JP" altLang="en-US" sz="1200" dirty="0">
                <a:latin typeface="Yu Gothic Medium" panose="020B0500000000000000" pitchFamily="50" charset="-128"/>
                <a:ea typeface="Yu Gothic Medium" panose="020B0500000000000000" pitchFamily="50" charset="-128"/>
              </a:rPr>
              <a:t>ナカニシビル </a:t>
            </a:r>
            <a:r>
              <a:rPr lang="en-US" altLang="ja-JP" sz="1200" dirty="0">
                <a:latin typeface="Yu Gothic Medium" panose="020B0500000000000000" pitchFamily="50" charset="-128"/>
                <a:ea typeface="Yu Gothic Medium" panose="020B0500000000000000" pitchFamily="50" charset="-128"/>
              </a:rPr>
              <a:t>1F</a:t>
            </a:r>
            <a:r>
              <a:rPr lang="ja-JP" altLang="en-US" sz="1200" dirty="0">
                <a:latin typeface="Yu Gothic Medium" panose="020B0500000000000000" pitchFamily="50" charset="-128"/>
                <a:ea typeface="Yu Gothic Medium" panose="020B0500000000000000" pitchFamily="50" charset="-128"/>
              </a:rPr>
              <a:t>・</a:t>
            </a:r>
            <a:r>
              <a:rPr lang="en-US" altLang="ja-JP" sz="1200" dirty="0">
                <a:latin typeface="Yu Gothic Medium" panose="020B0500000000000000" pitchFamily="50" charset="-128"/>
                <a:ea typeface="Yu Gothic Medium" panose="020B0500000000000000" pitchFamily="50" charset="-128"/>
              </a:rPr>
              <a:t>B1F </a:t>
            </a:r>
            <a:endParaRPr lang="ja-JP" altLang="en-US" sz="1200" dirty="0">
              <a:latin typeface="Yu Gothic Medium" panose="020B0500000000000000" pitchFamily="50" charset="-128"/>
              <a:ea typeface="Yu Gothic Medium" panose="020B0500000000000000" pitchFamily="50" charset="-128"/>
            </a:endParaRPr>
          </a:p>
          <a:p>
            <a:r>
              <a:rPr lang="en-US" altLang="ja-JP" sz="1200" dirty="0">
                <a:latin typeface="Yu Gothic Medium" panose="020B0500000000000000" pitchFamily="50" charset="-128"/>
                <a:ea typeface="Yu Gothic Medium" panose="020B0500000000000000" pitchFamily="50" charset="-128"/>
              </a:rPr>
              <a:t>TEL 078-599-9609</a:t>
            </a:r>
          </a:p>
          <a:p>
            <a:endParaRPr lang="en-US" altLang="ja-JP" sz="1200" dirty="0">
              <a:latin typeface="Yu Gothic Medium" panose="020B0500000000000000" pitchFamily="50" charset="-128"/>
              <a:ea typeface="Yu Gothic Medium" panose="020B0500000000000000" pitchFamily="50" charset="-128"/>
            </a:endParaRPr>
          </a:p>
        </p:txBody>
      </p:sp>
      <p:sp>
        <p:nvSpPr>
          <p:cNvPr id="11" name="テキスト ボックス 10">
            <a:extLst>
              <a:ext uri="{FF2B5EF4-FFF2-40B4-BE49-F238E27FC236}">
                <a16:creationId xmlns:a16="http://schemas.microsoft.com/office/drawing/2014/main" id="{B4D65802-77DE-42C6-8A2A-D759B1A107DC}"/>
              </a:ext>
            </a:extLst>
          </p:cNvPr>
          <p:cNvSpPr txBox="1"/>
          <p:nvPr/>
        </p:nvSpPr>
        <p:spPr>
          <a:xfrm>
            <a:off x="4129342" y="4929136"/>
            <a:ext cx="3628103" cy="261610"/>
          </a:xfrm>
          <a:prstGeom prst="rect">
            <a:avLst/>
          </a:prstGeom>
          <a:noFill/>
        </p:spPr>
        <p:txBody>
          <a:bodyPr wrap="square">
            <a:spAutoFit/>
          </a:bodyPr>
          <a:lstStyle/>
          <a:p>
            <a:r>
              <a:rPr lang="ja-JP" altLang="en-US" sz="1100" dirty="0">
                <a:latin typeface="Yu Gothic Medium" panose="020B0500000000000000" pitchFamily="50" charset="-128"/>
                <a:ea typeface="Yu Gothic Medium" panose="020B0500000000000000" pitchFamily="50" charset="-128"/>
              </a:rPr>
              <a:t>ご予約、お問い合わせはお気軽にお電話下さい</a:t>
            </a:r>
          </a:p>
        </p:txBody>
      </p:sp>
      <p:grpSp>
        <p:nvGrpSpPr>
          <p:cNvPr id="30" name="グループ化 29">
            <a:extLst>
              <a:ext uri="{FF2B5EF4-FFF2-40B4-BE49-F238E27FC236}">
                <a16:creationId xmlns:a16="http://schemas.microsoft.com/office/drawing/2014/main" id="{B3CAC191-1938-40E7-9F04-C97EB26BAB9D}"/>
              </a:ext>
            </a:extLst>
          </p:cNvPr>
          <p:cNvGrpSpPr/>
          <p:nvPr/>
        </p:nvGrpSpPr>
        <p:grpSpPr>
          <a:xfrm>
            <a:off x="5527469" y="6213836"/>
            <a:ext cx="1787760" cy="267397"/>
            <a:chOff x="5503047" y="6131673"/>
            <a:chExt cx="1787760" cy="307777"/>
          </a:xfrm>
        </p:grpSpPr>
        <p:grpSp>
          <p:nvGrpSpPr>
            <p:cNvPr id="29" name="グループ化 28">
              <a:extLst>
                <a:ext uri="{FF2B5EF4-FFF2-40B4-BE49-F238E27FC236}">
                  <a16:creationId xmlns:a16="http://schemas.microsoft.com/office/drawing/2014/main" id="{B494B685-78CE-4F04-AB2E-C405411DAF64}"/>
                </a:ext>
              </a:extLst>
            </p:cNvPr>
            <p:cNvGrpSpPr/>
            <p:nvPr/>
          </p:nvGrpSpPr>
          <p:grpSpPr>
            <a:xfrm>
              <a:off x="5536277" y="6131673"/>
              <a:ext cx="1754530" cy="307777"/>
              <a:chOff x="5536277" y="6125439"/>
              <a:chExt cx="1754530" cy="307777"/>
            </a:xfrm>
          </p:grpSpPr>
          <p:sp>
            <p:nvSpPr>
              <p:cNvPr id="20" name="正方形/長方形 19">
                <a:extLst>
                  <a:ext uri="{FF2B5EF4-FFF2-40B4-BE49-F238E27FC236}">
                    <a16:creationId xmlns:a16="http://schemas.microsoft.com/office/drawing/2014/main" id="{BA8886C0-C25D-4B55-813F-5D3F422DFE49}"/>
                  </a:ext>
                </a:extLst>
              </p:cNvPr>
              <p:cNvSpPr/>
              <p:nvPr/>
            </p:nvSpPr>
            <p:spPr>
              <a:xfrm>
                <a:off x="6735031" y="6125439"/>
                <a:ext cx="555776" cy="307777"/>
              </a:xfrm>
              <a:prstGeom prst="rect">
                <a:avLst/>
              </a:prstGeom>
              <a:ln>
                <a:solidFill>
                  <a:srgbClr val="493C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正方形/長方形 21">
                <a:extLst>
                  <a:ext uri="{FF2B5EF4-FFF2-40B4-BE49-F238E27FC236}">
                    <a16:creationId xmlns:a16="http://schemas.microsoft.com/office/drawing/2014/main" id="{8E6583F8-3D6B-494D-AF6F-2658AB60A409}"/>
                  </a:ext>
                </a:extLst>
              </p:cNvPr>
              <p:cNvSpPr/>
              <p:nvPr/>
            </p:nvSpPr>
            <p:spPr>
              <a:xfrm>
                <a:off x="5536277" y="6125439"/>
                <a:ext cx="1134533" cy="307777"/>
              </a:xfrm>
              <a:prstGeom prst="rect">
                <a:avLst/>
              </a:prstGeom>
              <a:noFill/>
              <a:ln>
                <a:solidFill>
                  <a:srgbClr val="493C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9" name="テキスト ボックス 18">
              <a:extLst>
                <a:ext uri="{FF2B5EF4-FFF2-40B4-BE49-F238E27FC236}">
                  <a16:creationId xmlns:a16="http://schemas.microsoft.com/office/drawing/2014/main" id="{52F84AAB-13D5-4C0D-9577-D4FE9A8D77CF}"/>
                </a:ext>
              </a:extLst>
            </p:cNvPr>
            <p:cNvSpPr txBox="1"/>
            <p:nvPr/>
          </p:nvSpPr>
          <p:spPr>
            <a:xfrm>
              <a:off x="6735031" y="6151105"/>
              <a:ext cx="555776" cy="246221"/>
            </a:xfrm>
            <a:prstGeom prst="rect">
              <a:avLst/>
            </a:prstGeom>
            <a:noFill/>
            <a:ln>
              <a:noFill/>
            </a:ln>
          </p:spPr>
          <p:txBody>
            <a:bodyPr wrap="square" rtlCol="0">
              <a:spAutoFit/>
            </a:bodyPr>
            <a:lstStyle/>
            <a:p>
              <a:pPr algn="ctr"/>
              <a:r>
                <a:rPr kumimoji="1" lang="ja-JP" altLang="en-US" sz="1000" dirty="0">
                  <a:solidFill>
                    <a:schemeClr val="bg1"/>
                  </a:solidFill>
                  <a:latin typeface="游ゴシック" panose="020B0400000000000000" pitchFamily="50" charset="-128"/>
                  <a:ea typeface="游ゴシック" panose="020B0400000000000000" pitchFamily="50" charset="-128"/>
                </a:rPr>
                <a:t>検索</a:t>
              </a:r>
            </a:p>
          </p:txBody>
        </p:sp>
        <p:sp>
          <p:nvSpPr>
            <p:cNvPr id="24" name="テキスト ボックス 23">
              <a:extLst>
                <a:ext uri="{FF2B5EF4-FFF2-40B4-BE49-F238E27FC236}">
                  <a16:creationId xmlns:a16="http://schemas.microsoft.com/office/drawing/2014/main" id="{F729C3F2-17B5-4A0B-A9E2-43E5893AA577}"/>
                </a:ext>
              </a:extLst>
            </p:cNvPr>
            <p:cNvSpPr txBox="1"/>
            <p:nvPr/>
          </p:nvSpPr>
          <p:spPr>
            <a:xfrm>
              <a:off x="5503047" y="6147062"/>
              <a:ext cx="1134533" cy="261610"/>
            </a:xfrm>
            <a:prstGeom prst="rect">
              <a:avLst/>
            </a:prstGeom>
            <a:noFill/>
            <a:ln>
              <a:noFill/>
            </a:ln>
          </p:spPr>
          <p:txBody>
            <a:bodyPr wrap="square" rtlCol="0">
              <a:spAutoFit/>
            </a:bodyPr>
            <a:lstStyle/>
            <a:p>
              <a:r>
                <a:rPr kumimoji="1" lang="ja-JP" altLang="en-US" sz="1050" dirty="0">
                  <a:solidFill>
                    <a:srgbClr val="493C39"/>
                  </a:solidFill>
                  <a:latin typeface="游ゴシック" panose="020B0400000000000000" pitchFamily="50" charset="-128"/>
                  <a:ea typeface="游ゴシック" panose="020B0400000000000000" pitchFamily="50" charset="-128"/>
                </a:rPr>
                <a:t>ラグナニゲル</a:t>
              </a:r>
            </a:p>
          </p:txBody>
        </p:sp>
      </p:grpSp>
      <p:sp>
        <p:nvSpPr>
          <p:cNvPr id="32" name="矢印: 五方向 31">
            <a:extLst>
              <a:ext uri="{FF2B5EF4-FFF2-40B4-BE49-F238E27FC236}">
                <a16:creationId xmlns:a16="http://schemas.microsoft.com/office/drawing/2014/main" id="{5FCBAA7F-50DF-4C17-A0BB-9B8AAE633336}"/>
              </a:ext>
            </a:extLst>
          </p:cNvPr>
          <p:cNvSpPr/>
          <p:nvPr/>
        </p:nvSpPr>
        <p:spPr>
          <a:xfrm flipH="1">
            <a:off x="5414145" y="5461530"/>
            <a:ext cx="2001034" cy="578879"/>
          </a:xfrm>
          <a:prstGeom prst="homePlate">
            <a:avLst>
              <a:gd name="adj" fmla="val 36255"/>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2918F658-7B76-4B37-86ED-86F0D1F227D2}"/>
              </a:ext>
            </a:extLst>
          </p:cNvPr>
          <p:cNvSpPr txBox="1"/>
          <p:nvPr/>
        </p:nvSpPr>
        <p:spPr>
          <a:xfrm>
            <a:off x="5384586" y="5568470"/>
            <a:ext cx="2156704" cy="400110"/>
          </a:xfrm>
          <a:prstGeom prst="rect">
            <a:avLst/>
          </a:prstGeom>
          <a:noFill/>
        </p:spPr>
        <p:txBody>
          <a:bodyPr wrap="square">
            <a:spAutoFit/>
          </a:bodyPr>
          <a:lstStyle/>
          <a:p>
            <a:pPr algn="ctr"/>
            <a:r>
              <a:rPr lang="ja-JP" altLang="en-US" sz="1000" dirty="0">
                <a:latin typeface="Yu Gothic Medium" panose="020B0500000000000000" pitchFamily="50" charset="-128"/>
                <a:ea typeface="Yu Gothic Medium" panose="020B0500000000000000" pitchFamily="50" charset="-128"/>
              </a:rPr>
              <a:t>ラグナニゲルをもっと詳しく！</a:t>
            </a:r>
            <a:endParaRPr lang="en-US" altLang="ja-JP" sz="1000" dirty="0">
              <a:latin typeface="Yu Gothic Medium" panose="020B0500000000000000" pitchFamily="50" charset="-128"/>
              <a:ea typeface="Yu Gothic Medium" panose="020B0500000000000000" pitchFamily="50" charset="-128"/>
            </a:endParaRPr>
          </a:p>
          <a:p>
            <a:pPr algn="ctr"/>
            <a:r>
              <a:rPr lang="en-US" altLang="ja-JP" sz="1000" dirty="0">
                <a:latin typeface="Yu Gothic Medium" panose="020B0500000000000000" pitchFamily="50" charset="-128"/>
                <a:ea typeface="Yu Gothic Medium" panose="020B0500000000000000" pitchFamily="50" charset="-128"/>
              </a:rPr>
              <a:t>HP</a:t>
            </a:r>
            <a:r>
              <a:rPr lang="ja-JP" altLang="en-US" sz="1000" dirty="0">
                <a:latin typeface="Yu Gothic Medium" panose="020B0500000000000000" pitchFamily="50" charset="-128"/>
                <a:ea typeface="Yu Gothic Medium" panose="020B0500000000000000" pitchFamily="50" charset="-128"/>
              </a:rPr>
              <a:t>はこちら</a:t>
            </a:r>
            <a:endParaRPr lang="en-US" altLang="ja-JP" sz="1000" dirty="0">
              <a:latin typeface="Yu Gothic Medium" panose="020B0500000000000000" pitchFamily="50" charset="-128"/>
              <a:ea typeface="Yu Gothic Medium" panose="020B0500000000000000" pitchFamily="50" charset="-128"/>
            </a:endParaRPr>
          </a:p>
        </p:txBody>
      </p:sp>
      <p:pic>
        <p:nvPicPr>
          <p:cNvPr id="3" name="図 2" descr="QR コード&#10;&#10;自動的に生成された説明">
            <a:extLst>
              <a:ext uri="{FF2B5EF4-FFF2-40B4-BE49-F238E27FC236}">
                <a16:creationId xmlns:a16="http://schemas.microsoft.com/office/drawing/2014/main" id="{400FEC62-9BF6-4A37-866C-4BB312BC7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7095" y="5282174"/>
            <a:ext cx="1096248" cy="1096248"/>
          </a:xfrm>
          <a:prstGeom prst="rect">
            <a:avLst/>
          </a:prstGeom>
        </p:spPr>
      </p:pic>
    </p:spTree>
    <p:extLst>
      <p:ext uri="{BB962C8B-B14F-4D97-AF65-F5344CB8AC3E}">
        <p14:creationId xmlns:p14="http://schemas.microsoft.com/office/powerpoint/2010/main" val="4286735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D4C5BC"/>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68AEDEE-06A3-413E-84D5-B2166C1DC81B}"/>
              </a:ext>
            </a:extLst>
          </p:cNvPr>
          <p:cNvPicPr>
            <a:picLocks noChangeAspect="1"/>
          </p:cNvPicPr>
          <p:nvPr/>
        </p:nvPicPr>
        <p:blipFill>
          <a:blip r:embed="rId2"/>
          <a:stretch>
            <a:fillRect/>
          </a:stretch>
        </p:blipFill>
        <p:spPr>
          <a:xfrm>
            <a:off x="413894" y="2053706"/>
            <a:ext cx="4447690" cy="4447690"/>
          </a:xfrm>
          <a:prstGeom prst="rect">
            <a:avLst/>
          </a:prstGeom>
          <a:ln>
            <a:noFill/>
          </a:ln>
          <a:effectLst/>
        </p:spPr>
      </p:pic>
      <p:sp>
        <p:nvSpPr>
          <p:cNvPr id="8" name="テキスト ボックス 7">
            <a:extLst>
              <a:ext uri="{FF2B5EF4-FFF2-40B4-BE49-F238E27FC236}">
                <a16:creationId xmlns:a16="http://schemas.microsoft.com/office/drawing/2014/main" id="{A65C262B-6CA9-431A-AEF3-B0395DBF70EA}"/>
              </a:ext>
            </a:extLst>
          </p:cNvPr>
          <p:cNvSpPr txBox="1"/>
          <p:nvPr/>
        </p:nvSpPr>
        <p:spPr>
          <a:xfrm>
            <a:off x="405694" y="964945"/>
            <a:ext cx="7130748" cy="954107"/>
          </a:xfrm>
          <a:prstGeom prst="rect">
            <a:avLst/>
          </a:prstGeom>
          <a:noFill/>
        </p:spPr>
        <p:txBody>
          <a:bodyPr wrap="square" rtlCol="0">
            <a:spAutoFit/>
          </a:bodyPr>
          <a:lstStyle/>
          <a:p>
            <a:r>
              <a:rPr lang="ja-JP" altLang="en-US" sz="1400" dirty="0">
                <a:latin typeface="游ゴシック" panose="020B0400000000000000" pitchFamily="50" charset="-128"/>
                <a:ea typeface="游ゴシック" panose="020B0400000000000000" pitchFamily="50" charset="-128"/>
              </a:rPr>
              <a:t>外見だけではなく内側も正しく整った理想の状態と考えます</a:t>
            </a:r>
            <a:r>
              <a:rPr kumimoji="1" lang="ja-JP" altLang="en-US" sz="1400" dirty="0">
                <a:latin typeface="游ゴシック" panose="020B0400000000000000" pitchFamily="50" charset="-128"/>
                <a:ea typeface="游ゴシック" panose="020B0400000000000000" pitchFamily="50" charset="-128"/>
              </a:rPr>
              <a:t>。</a:t>
            </a:r>
            <a:endParaRPr kumimoji="1"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そのため、当サロンでは</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空間・設備・技術</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すべてにこだわりながらも、</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両側を整えるための３つのエリアを複合したウェルネス</a:t>
            </a:r>
            <a:r>
              <a:rPr kumimoji="1" lang="ja-JP" altLang="en-US" sz="1400" dirty="0">
                <a:latin typeface="游ゴシック" panose="020B0400000000000000" pitchFamily="50" charset="-128"/>
                <a:ea typeface="游ゴシック" panose="020B0400000000000000" pitchFamily="50" charset="-128"/>
              </a:rPr>
              <a:t>サロンとしてオープンしました</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r>
              <a:rPr kumimoji="1" lang="ja-JP" altLang="en-US" sz="1400" dirty="0">
                <a:latin typeface="游ゴシック" panose="020B0400000000000000" pitchFamily="50" charset="-128"/>
                <a:ea typeface="游ゴシック" panose="020B0400000000000000" pitchFamily="50" charset="-128"/>
              </a:rPr>
              <a:t>あなたにとって最高の美しさをご体感ください。</a:t>
            </a:r>
          </a:p>
        </p:txBody>
      </p:sp>
      <p:sp>
        <p:nvSpPr>
          <p:cNvPr id="9" name="テキスト ボックス 8">
            <a:extLst>
              <a:ext uri="{FF2B5EF4-FFF2-40B4-BE49-F238E27FC236}">
                <a16:creationId xmlns:a16="http://schemas.microsoft.com/office/drawing/2014/main" id="{A6A3B764-2239-4588-BB48-67E809C4FA5E}"/>
              </a:ext>
            </a:extLst>
          </p:cNvPr>
          <p:cNvSpPr txBox="1"/>
          <p:nvPr/>
        </p:nvSpPr>
        <p:spPr>
          <a:xfrm>
            <a:off x="405694" y="248883"/>
            <a:ext cx="4553807" cy="646331"/>
          </a:xfrm>
          <a:prstGeom prst="rect">
            <a:avLst/>
          </a:prstGeom>
          <a:noFill/>
        </p:spPr>
        <p:txBody>
          <a:bodyPr wrap="square" rtlCol="0">
            <a:spAutoFit/>
          </a:bodyPr>
          <a:lstStyle/>
          <a:p>
            <a:r>
              <a:rPr lang="ja-JP" altLang="en-US" sz="3600" dirty="0">
                <a:latin typeface="HGP明朝E" panose="02020900000000000000" pitchFamily="18" charset="-128"/>
                <a:ea typeface="HGP明朝E" panose="02020900000000000000" pitchFamily="18" charset="-128"/>
              </a:rPr>
              <a:t>本物</a:t>
            </a:r>
            <a:r>
              <a:rPr lang="ja-JP" altLang="en-US" sz="3200" dirty="0">
                <a:latin typeface="HGP明朝E" panose="02020900000000000000" pitchFamily="18" charset="-128"/>
                <a:ea typeface="HGP明朝E" panose="02020900000000000000" pitchFamily="18" charset="-128"/>
              </a:rPr>
              <a:t>の</a:t>
            </a:r>
            <a:r>
              <a:rPr kumimoji="1" lang="ja-JP" altLang="en-US" sz="3600" dirty="0">
                <a:latin typeface="HGP明朝E" panose="02020900000000000000" pitchFamily="18" charset="-128"/>
                <a:ea typeface="HGP明朝E" panose="02020900000000000000" pitchFamily="18" charset="-128"/>
              </a:rPr>
              <a:t>美</a:t>
            </a:r>
            <a:r>
              <a:rPr kumimoji="1" lang="ja-JP" altLang="en-US" sz="3200" dirty="0">
                <a:latin typeface="HGP明朝E" panose="02020900000000000000" pitchFamily="18" charset="-128"/>
                <a:ea typeface="HGP明朝E" panose="02020900000000000000" pitchFamily="18" charset="-128"/>
              </a:rPr>
              <a:t>とは</a:t>
            </a:r>
            <a:r>
              <a:rPr kumimoji="1" lang="en-US" altLang="ja-JP" sz="3200" dirty="0">
                <a:latin typeface="HGP明朝E" panose="02020900000000000000" pitchFamily="18" charset="-128"/>
                <a:ea typeface="HGP明朝E" panose="02020900000000000000" pitchFamily="18" charset="-128"/>
              </a:rPr>
              <a:t>…</a:t>
            </a:r>
            <a:endParaRPr kumimoji="1" lang="ja-JP" altLang="en-US" sz="3200" dirty="0">
              <a:latin typeface="HGP明朝E" panose="02020900000000000000" pitchFamily="18" charset="-128"/>
              <a:ea typeface="HGP明朝E" panose="02020900000000000000" pitchFamily="18" charset="-128"/>
            </a:endParaRPr>
          </a:p>
        </p:txBody>
      </p:sp>
      <p:sp>
        <p:nvSpPr>
          <p:cNvPr id="12" name="正方形/長方形 11">
            <a:extLst>
              <a:ext uri="{FF2B5EF4-FFF2-40B4-BE49-F238E27FC236}">
                <a16:creationId xmlns:a16="http://schemas.microsoft.com/office/drawing/2014/main" id="{4AF3ADD3-0252-45F3-967D-75103EA5F4DA}"/>
              </a:ext>
            </a:extLst>
          </p:cNvPr>
          <p:cNvSpPr/>
          <p:nvPr/>
        </p:nvSpPr>
        <p:spPr>
          <a:xfrm>
            <a:off x="301437" y="156411"/>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panose="020B0400000000000000" pitchFamily="50" charset="-128"/>
                <a:ea typeface="游ゴシック" panose="020B0400000000000000" pitchFamily="50" charset="-128"/>
              </a:rPr>
              <a:t>　</a:t>
            </a:r>
          </a:p>
        </p:txBody>
      </p:sp>
      <p:pic>
        <p:nvPicPr>
          <p:cNvPr id="14" name="図 13" descr="屋内, 部屋, テーブル, 暮らし が含まれている画像&#10;&#10;自動的に生成された説明">
            <a:extLst>
              <a:ext uri="{FF2B5EF4-FFF2-40B4-BE49-F238E27FC236}">
                <a16:creationId xmlns:a16="http://schemas.microsoft.com/office/drawing/2014/main" id="{262150A3-34DC-4096-929D-9D616A0F7DE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004" r="8106" b="11111"/>
          <a:stretch/>
        </p:blipFill>
        <p:spPr>
          <a:xfrm>
            <a:off x="5529260" y="2082476"/>
            <a:ext cx="2019787" cy="1346523"/>
          </a:xfrm>
          <a:prstGeom prst="rect">
            <a:avLst/>
          </a:prstGeom>
        </p:spPr>
      </p:pic>
      <p:pic>
        <p:nvPicPr>
          <p:cNvPr id="18" name="図 17" descr="人, 持つ, 男, テーブル が含まれている画像&#10;&#10;自動的に生成された説明">
            <a:extLst>
              <a:ext uri="{FF2B5EF4-FFF2-40B4-BE49-F238E27FC236}">
                <a16:creationId xmlns:a16="http://schemas.microsoft.com/office/drawing/2014/main" id="{E1DF7E8B-776A-4BEE-A320-6CDDFAE843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4041" y="3618673"/>
            <a:ext cx="2019787" cy="1346524"/>
          </a:xfrm>
          <a:prstGeom prst="rect">
            <a:avLst/>
          </a:prstGeom>
        </p:spPr>
      </p:pic>
      <p:pic>
        <p:nvPicPr>
          <p:cNvPr id="20" name="図 19" descr="人, 屋内, 女性, 持つ が含まれている画像&#10;&#10;自動的に生成された説明">
            <a:extLst>
              <a:ext uri="{FF2B5EF4-FFF2-40B4-BE49-F238E27FC236}">
                <a16:creationId xmlns:a16="http://schemas.microsoft.com/office/drawing/2014/main" id="{C86FF36E-6EC8-483C-85A2-CB52714FC3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6656" y="5154872"/>
            <a:ext cx="2019786" cy="1346524"/>
          </a:xfrm>
          <a:prstGeom prst="rect">
            <a:avLst/>
          </a:prstGeom>
        </p:spPr>
      </p:pic>
      <p:sp>
        <p:nvSpPr>
          <p:cNvPr id="23" name="正方形/長方形 22">
            <a:extLst>
              <a:ext uri="{FF2B5EF4-FFF2-40B4-BE49-F238E27FC236}">
                <a16:creationId xmlns:a16="http://schemas.microsoft.com/office/drawing/2014/main" id="{15A8EAC6-CFDD-42E2-AB24-0A42DC701EB2}"/>
              </a:ext>
            </a:extLst>
          </p:cNvPr>
          <p:cNvSpPr/>
          <p:nvPr/>
        </p:nvSpPr>
        <p:spPr>
          <a:xfrm>
            <a:off x="4959501" y="2369176"/>
            <a:ext cx="384024" cy="10772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65FB57B8-7035-4D92-8457-24BC6136ECA9}"/>
              </a:ext>
            </a:extLst>
          </p:cNvPr>
          <p:cNvSpPr/>
          <p:nvPr/>
        </p:nvSpPr>
        <p:spPr>
          <a:xfrm>
            <a:off x="7165023" y="3618672"/>
            <a:ext cx="384024" cy="13465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a:extLst>
              <a:ext uri="{FF2B5EF4-FFF2-40B4-BE49-F238E27FC236}">
                <a16:creationId xmlns:a16="http://schemas.microsoft.com/office/drawing/2014/main" id="{56065B09-6759-4330-946F-C2E90A3091F1}"/>
              </a:ext>
            </a:extLst>
          </p:cNvPr>
          <p:cNvSpPr/>
          <p:nvPr/>
        </p:nvSpPr>
        <p:spPr>
          <a:xfrm>
            <a:off x="5064523" y="5154871"/>
            <a:ext cx="384024" cy="10772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a:extLst>
              <a:ext uri="{FF2B5EF4-FFF2-40B4-BE49-F238E27FC236}">
                <a16:creationId xmlns:a16="http://schemas.microsoft.com/office/drawing/2014/main" id="{EFF2DB79-ACB3-4156-AA5E-7534A11BC579}"/>
              </a:ext>
            </a:extLst>
          </p:cNvPr>
          <p:cNvSpPr/>
          <p:nvPr/>
        </p:nvSpPr>
        <p:spPr>
          <a:xfrm>
            <a:off x="5064523" y="2099871"/>
            <a:ext cx="384024" cy="107721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a:extLst>
              <a:ext uri="{FF2B5EF4-FFF2-40B4-BE49-F238E27FC236}">
                <a16:creationId xmlns:a16="http://schemas.microsoft.com/office/drawing/2014/main" id="{98FBA174-16F3-4244-8889-47E8FB87EA2B}"/>
              </a:ext>
            </a:extLst>
          </p:cNvPr>
          <p:cNvSpPr/>
          <p:nvPr/>
        </p:nvSpPr>
        <p:spPr>
          <a:xfrm>
            <a:off x="7054274" y="3887980"/>
            <a:ext cx="270451" cy="80791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a:extLst>
              <a:ext uri="{FF2B5EF4-FFF2-40B4-BE49-F238E27FC236}">
                <a16:creationId xmlns:a16="http://schemas.microsoft.com/office/drawing/2014/main" id="{1A22E030-80DA-4445-A358-99E04DA830E3}"/>
              </a:ext>
            </a:extLst>
          </p:cNvPr>
          <p:cNvSpPr/>
          <p:nvPr/>
        </p:nvSpPr>
        <p:spPr>
          <a:xfrm>
            <a:off x="5028374" y="5743575"/>
            <a:ext cx="219901" cy="7657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a:extLst>
              <a:ext uri="{FF2B5EF4-FFF2-40B4-BE49-F238E27FC236}">
                <a16:creationId xmlns:a16="http://schemas.microsoft.com/office/drawing/2014/main" id="{6F35A4EF-67C6-47A6-8FDC-8AA6318D30D6}"/>
              </a:ext>
            </a:extLst>
          </p:cNvPr>
          <p:cNvSpPr/>
          <p:nvPr/>
        </p:nvSpPr>
        <p:spPr>
          <a:xfrm>
            <a:off x="5187975" y="2459642"/>
            <a:ext cx="208061" cy="1081589"/>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32">
            <a:extLst>
              <a:ext uri="{FF2B5EF4-FFF2-40B4-BE49-F238E27FC236}">
                <a16:creationId xmlns:a16="http://schemas.microsoft.com/office/drawing/2014/main" id="{3133BBB0-37A4-4623-B5E4-3D8E176C609D}"/>
              </a:ext>
            </a:extLst>
          </p:cNvPr>
          <p:cNvSpPr/>
          <p:nvPr/>
        </p:nvSpPr>
        <p:spPr>
          <a:xfrm>
            <a:off x="7165023" y="4075681"/>
            <a:ext cx="280938" cy="982093"/>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正方形/長方形 33">
            <a:extLst>
              <a:ext uri="{FF2B5EF4-FFF2-40B4-BE49-F238E27FC236}">
                <a16:creationId xmlns:a16="http://schemas.microsoft.com/office/drawing/2014/main" id="{6D69C867-FA2A-495D-89E7-66DE3C3C1C6B}"/>
              </a:ext>
            </a:extLst>
          </p:cNvPr>
          <p:cNvSpPr/>
          <p:nvPr/>
        </p:nvSpPr>
        <p:spPr>
          <a:xfrm>
            <a:off x="5108323" y="5515186"/>
            <a:ext cx="219901" cy="902496"/>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801905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4C5BC"/>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A97EEA2-FFD1-4462-A848-0888D68836AC}"/>
              </a:ext>
            </a:extLst>
          </p:cNvPr>
          <p:cNvSpPr/>
          <p:nvPr/>
        </p:nvSpPr>
        <p:spPr>
          <a:xfrm>
            <a:off x="301437" y="156411"/>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panose="020B0400000000000000" pitchFamily="50" charset="-128"/>
                <a:ea typeface="游ゴシック" panose="020B0400000000000000" pitchFamily="50" charset="-128"/>
              </a:rPr>
              <a:t>　</a:t>
            </a:r>
          </a:p>
        </p:txBody>
      </p:sp>
      <p:pic>
        <p:nvPicPr>
          <p:cNvPr id="5" name="図 4" descr="建物の入り口&#10;&#10;中程度の精度で自動的に生成された説明">
            <a:extLst>
              <a:ext uri="{FF2B5EF4-FFF2-40B4-BE49-F238E27FC236}">
                <a16:creationId xmlns:a16="http://schemas.microsoft.com/office/drawing/2014/main" id="{B5E38722-7EDF-4EA5-8C06-090BBA528E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15" t="3846" r="256"/>
          <a:stretch/>
        </p:blipFill>
        <p:spPr>
          <a:xfrm>
            <a:off x="409747" y="2013644"/>
            <a:ext cx="3595435" cy="2377764"/>
          </a:xfrm>
          <a:prstGeom prst="rect">
            <a:avLst/>
          </a:prstGeom>
        </p:spPr>
      </p:pic>
      <p:sp>
        <p:nvSpPr>
          <p:cNvPr id="6" name="テキスト ボックス 5">
            <a:extLst>
              <a:ext uri="{FF2B5EF4-FFF2-40B4-BE49-F238E27FC236}">
                <a16:creationId xmlns:a16="http://schemas.microsoft.com/office/drawing/2014/main" id="{65AD9284-80B7-4E70-9E73-40C82E751967}"/>
              </a:ext>
            </a:extLst>
          </p:cNvPr>
          <p:cNvSpPr txBox="1"/>
          <p:nvPr/>
        </p:nvSpPr>
        <p:spPr>
          <a:xfrm>
            <a:off x="441626" y="237742"/>
            <a:ext cx="6392132" cy="584775"/>
          </a:xfrm>
          <a:prstGeom prst="rect">
            <a:avLst/>
          </a:prstGeom>
          <a:noFill/>
        </p:spPr>
        <p:txBody>
          <a:bodyPr wrap="square" rtlCol="0">
            <a:spAutoFit/>
          </a:bodyPr>
          <a:lstStyle/>
          <a:p>
            <a:r>
              <a:rPr kumimoji="1" lang="ja-JP" altLang="en-US" sz="3200" dirty="0">
                <a:latin typeface="HGP明朝E" panose="02020900000000000000" pitchFamily="18" charset="-128"/>
                <a:ea typeface="HGP明朝E" panose="02020900000000000000" pitchFamily="18" charset="-128"/>
              </a:rPr>
              <a:t>ストレスを忘れる非日常的な空間</a:t>
            </a:r>
          </a:p>
        </p:txBody>
      </p:sp>
      <p:sp>
        <p:nvSpPr>
          <p:cNvPr id="8" name="テキスト ボックス 7">
            <a:extLst>
              <a:ext uri="{FF2B5EF4-FFF2-40B4-BE49-F238E27FC236}">
                <a16:creationId xmlns:a16="http://schemas.microsoft.com/office/drawing/2014/main" id="{91759EA4-4D36-457F-ABE6-31862CDFFE6D}"/>
              </a:ext>
            </a:extLst>
          </p:cNvPr>
          <p:cNvSpPr txBox="1"/>
          <p:nvPr/>
        </p:nvSpPr>
        <p:spPr>
          <a:xfrm>
            <a:off x="393201" y="904934"/>
            <a:ext cx="7223962" cy="954107"/>
          </a:xfrm>
          <a:prstGeom prst="rect">
            <a:avLst/>
          </a:prstGeom>
          <a:noFill/>
        </p:spPr>
        <p:txBody>
          <a:bodyPr wrap="square" rtlCol="0">
            <a:spAutoFit/>
          </a:bodyPr>
          <a:lstStyle/>
          <a:p>
            <a:r>
              <a:rPr kumimoji="1" lang="ja-JP" altLang="en-US" sz="1400" dirty="0">
                <a:latin typeface="游ゴシック" panose="020B0400000000000000" pitchFamily="50" charset="-128"/>
                <a:ea typeface="游ゴシック" panose="020B0400000000000000" pitchFamily="50" charset="-128"/>
              </a:rPr>
              <a:t>１世紀以上も前から、数多くの芸術家やセレブたちを魅了し続ける南カリフォルニアの海岸沿いに位置するリゾート地、それがラグナニゲルです。</a:t>
            </a:r>
            <a:endParaRPr kumimoji="1"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当サロンはこのラグナニゲルをモチーフに極上の空間をご用意しております。</a:t>
            </a:r>
            <a:endParaRPr lang="en-US" altLang="ja-JP" sz="1400" dirty="0">
              <a:latin typeface="游ゴシック" panose="020B0400000000000000" pitchFamily="50" charset="-128"/>
              <a:ea typeface="游ゴシック" panose="020B0400000000000000" pitchFamily="50" charset="-128"/>
            </a:endParaRPr>
          </a:p>
          <a:p>
            <a:r>
              <a:rPr kumimoji="1" lang="ja-JP" altLang="en-US" sz="1400" dirty="0">
                <a:latin typeface="游ゴシック" panose="020B0400000000000000" pitchFamily="50" charset="-128"/>
                <a:ea typeface="游ゴシック" panose="020B0400000000000000" pitchFamily="50" charset="-128"/>
              </a:rPr>
              <a:t>入り口をくぐれば、そこは異世界。心の底から癒される感覚をお楽しみください。</a:t>
            </a:r>
          </a:p>
        </p:txBody>
      </p:sp>
      <p:pic>
        <p:nvPicPr>
          <p:cNvPr id="11" name="図 10" descr="屋内, テーブル, 部屋, 建物 が含まれている画像&#10;&#10;自動的に生成された説明">
            <a:extLst>
              <a:ext uri="{FF2B5EF4-FFF2-40B4-BE49-F238E27FC236}">
                <a16:creationId xmlns:a16="http://schemas.microsoft.com/office/drawing/2014/main" id="{0A87C156-8426-4479-83BB-E8A30B684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548" y="2013644"/>
            <a:ext cx="1803697" cy="1352773"/>
          </a:xfrm>
          <a:prstGeom prst="rect">
            <a:avLst/>
          </a:prstGeom>
        </p:spPr>
      </p:pic>
      <p:pic>
        <p:nvPicPr>
          <p:cNvPr id="9" name="図 8" descr="シャワールームのある部屋&#10;&#10;中程度の精度で自動的に生成された説明">
            <a:extLst>
              <a:ext uri="{FF2B5EF4-FFF2-40B4-BE49-F238E27FC236}">
                <a16:creationId xmlns:a16="http://schemas.microsoft.com/office/drawing/2014/main" id="{F1C95F95-B77E-4481-AC4D-FDF64E0FB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4932" y="3038634"/>
            <a:ext cx="1803697" cy="1352774"/>
          </a:xfrm>
          <a:prstGeom prst="rect">
            <a:avLst/>
          </a:prstGeom>
        </p:spPr>
      </p:pic>
      <p:grpSp>
        <p:nvGrpSpPr>
          <p:cNvPr id="12" name="グループ化 11">
            <a:extLst>
              <a:ext uri="{FF2B5EF4-FFF2-40B4-BE49-F238E27FC236}">
                <a16:creationId xmlns:a16="http://schemas.microsoft.com/office/drawing/2014/main" id="{3C49AE35-1BA5-4DDD-AD5D-9885B1981944}"/>
              </a:ext>
            </a:extLst>
          </p:cNvPr>
          <p:cNvGrpSpPr/>
          <p:nvPr/>
        </p:nvGrpSpPr>
        <p:grpSpPr>
          <a:xfrm>
            <a:off x="409748" y="4596265"/>
            <a:ext cx="7058881" cy="399161"/>
            <a:chOff x="2071938" y="382598"/>
            <a:chExt cx="5564602" cy="399161"/>
          </a:xfrm>
        </p:grpSpPr>
        <p:sp>
          <p:nvSpPr>
            <p:cNvPr id="13" name="正方形/長方形 12">
              <a:extLst>
                <a:ext uri="{FF2B5EF4-FFF2-40B4-BE49-F238E27FC236}">
                  <a16:creationId xmlns:a16="http://schemas.microsoft.com/office/drawing/2014/main" id="{3CA13EB5-D05A-442F-8D54-76CF7ABAFB6B}"/>
                </a:ext>
              </a:extLst>
            </p:cNvPr>
            <p:cNvSpPr/>
            <p:nvPr/>
          </p:nvSpPr>
          <p:spPr>
            <a:xfrm>
              <a:off x="2076099" y="382598"/>
              <a:ext cx="5560441" cy="396241"/>
            </a:xfrm>
            <a:prstGeom prst="rect">
              <a:avLst/>
            </a:prstGeom>
            <a:solidFill>
              <a:srgbClr val="BFF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3E3401A-34BE-4C62-8194-2F4C4CE78512}"/>
                </a:ext>
              </a:extLst>
            </p:cNvPr>
            <p:cNvSpPr txBox="1"/>
            <p:nvPr/>
          </p:nvSpPr>
          <p:spPr>
            <a:xfrm>
              <a:off x="2071938" y="412427"/>
              <a:ext cx="3536812" cy="369332"/>
            </a:xfrm>
            <a:prstGeom prst="rect">
              <a:avLst/>
            </a:prstGeom>
            <a:noFill/>
          </p:spPr>
          <p:txBody>
            <a:bodyPr wrap="square" rtlCol="0">
              <a:spAutoFit/>
            </a:bodyPr>
            <a:lstStyle/>
            <a:p>
              <a:r>
                <a:rPr kumimoji="1" lang="ja-JP" altLang="en-US" dirty="0">
                  <a:solidFill>
                    <a:schemeClr val="accent6">
                      <a:lumMod val="25000"/>
                    </a:schemeClr>
                  </a:solidFill>
                  <a:latin typeface="+mj-ea"/>
                  <a:ea typeface="+mj-ea"/>
                </a:rPr>
                <a:t>雑誌でも紹介されました！</a:t>
              </a:r>
              <a:endParaRPr kumimoji="1" lang="en-US" altLang="ja-JP" dirty="0">
                <a:solidFill>
                  <a:schemeClr val="accent6">
                    <a:lumMod val="25000"/>
                  </a:schemeClr>
                </a:solidFill>
                <a:latin typeface="+mj-ea"/>
                <a:ea typeface="+mj-ea"/>
              </a:endParaRPr>
            </a:p>
          </p:txBody>
        </p:sp>
      </p:grpSp>
      <p:pic>
        <p:nvPicPr>
          <p:cNvPr id="17" name="図 16" descr="テキスト&#10;&#10;自動的に生成された説明">
            <a:extLst>
              <a:ext uri="{FF2B5EF4-FFF2-40B4-BE49-F238E27FC236}">
                <a16:creationId xmlns:a16="http://schemas.microsoft.com/office/drawing/2014/main" id="{02254B0A-1EF9-4DF7-BF03-BE052D1E5C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863" y="5160100"/>
            <a:ext cx="1093236" cy="1405312"/>
          </a:xfrm>
          <a:prstGeom prst="rect">
            <a:avLst/>
          </a:prstGeom>
        </p:spPr>
      </p:pic>
      <p:pic>
        <p:nvPicPr>
          <p:cNvPr id="19" name="図 18" descr="テキスト&#10;&#10;自動的に生成された説明">
            <a:extLst>
              <a:ext uri="{FF2B5EF4-FFF2-40B4-BE49-F238E27FC236}">
                <a16:creationId xmlns:a16="http://schemas.microsoft.com/office/drawing/2014/main" id="{026272E1-5C35-4FBB-9C69-5D829757FE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0312" y="5154640"/>
            <a:ext cx="1093236" cy="1406282"/>
          </a:xfrm>
          <a:prstGeom prst="rect">
            <a:avLst/>
          </a:prstGeom>
        </p:spPr>
      </p:pic>
      <p:pic>
        <p:nvPicPr>
          <p:cNvPr id="21" name="図 20" descr="新聞の記事&#10;&#10;自動的に生成された説明">
            <a:extLst>
              <a:ext uri="{FF2B5EF4-FFF2-40B4-BE49-F238E27FC236}">
                <a16:creationId xmlns:a16="http://schemas.microsoft.com/office/drawing/2014/main" id="{36155837-3CE0-4EDD-984F-8C755441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0099" y="5161075"/>
            <a:ext cx="1144464" cy="1406282"/>
          </a:xfrm>
          <a:prstGeom prst="rect">
            <a:avLst/>
          </a:prstGeom>
        </p:spPr>
      </p:pic>
      <p:pic>
        <p:nvPicPr>
          <p:cNvPr id="23" name="図 22" descr="テキスト, 新聞, 写真, 異なる が含まれている画像&#10;&#10;自動的に生成された説明">
            <a:extLst>
              <a:ext uri="{FF2B5EF4-FFF2-40B4-BE49-F238E27FC236}">
                <a16:creationId xmlns:a16="http://schemas.microsoft.com/office/drawing/2014/main" id="{493D0F75-2C0C-4CDC-8C6E-F82C18105E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3548" y="5160100"/>
            <a:ext cx="1043702" cy="1427221"/>
          </a:xfrm>
          <a:prstGeom prst="rect">
            <a:avLst/>
          </a:prstGeom>
        </p:spPr>
      </p:pic>
      <p:sp>
        <p:nvSpPr>
          <p:cNvPr id="24" name="テキスト ボックス 23">
            <a:extLst>
              <a:ext uri="{FF2B5EF4-FFF2-40B4-BE49-F238E27FC236}">
                <a16:creationId xmlns:a16="http://schemas.microsoft.com/office/drawing/2014/main" id="{7A5767E3-3811-49EA-A042-27D980924C9E}"/>
              </a:ext>
            </a:extLst>
          </p:cNvPr>
          <p:cNvSpPr txBox="1"/>
          <p:nvPr/>
        </p:nvSpPr>
        <p:spPr>
          <a:xfrm>
            <a:off x="5322209" y="5459361"/>
            <a:ext cx="2146419" cy="1107996"/>
          </a:xfrm>
          <a:prstGeom prst="rect">
            <a:avLst/>
          </a:prstGeom>
          <a:noFill/>
          <a:ln>
            <a:solidFill>
              <a:schemeClr val="tx1"/>
            </a:solidFill>
            <a:prstDash val="dashDot"/>
          </a:ln>
        </p:spPr>
        <p:txBody>
          <a:bodyPr wrap="square" rtlCol="0">
            <a:spAutoFit/>
          </a:bodyPr>
          <a:lstStyle/>
          <a:p>
            <a:r>
              <a:rPr lang="en-US" altLang="ja-JP"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詳細</a:t>
            </a:r>
            <a:r>
              <a:rPr lang="en-US" altLang="ja-JP" sz="1100" dirty="0">
                <a:latin typeface="游ゴシック" panose="020B0400000000000000" pitchFamily="50" charset="-128"/>
                <a:ea typeface="游ゴシック" panose="020B0400000000000000" pitchFamily="50" charset="-128"/>
              </a:rPr>
              <a:t>】</a:t>
            </a:r>
          </a:p>
          <a:p>
            <a:endParaRPr lang="en-US" altLang="ja-JP" sz="1100" dirty="0">
              <a:latin typeface="游ゴシック" panose="020B0400000000000000" pitchFamily="50" charset="-128"/>
              <a:ea typeface="游ゴシック" panose="020B0400000000000000" pitchFamily="50" charset="-128"/>
            </a:endParaRPr>
          </a:p>
          <a:p>
            <a:r>
              <a:rPr lang="en-US" altLang="ja-JP" sz="1100" dirty="0">
                <a:latin typeface="游ゴシック" panose="020B0400000000000000" pitchFamily="50" charset="-128"/>
                <a:ea typeface="游ゴシック" panose="020B0400000000000000" pitchFamily="50" charset="-128"/>
              </a:rPr>
              <a:t>CLASSY.</a:t>
            </a:r>
            <a:r>
              <a:rPr lang="ja-JP" altLang="en-US" sz="1100" dirty="0">
                <a:latin typeface="游ゴシック" panose="020B0400000000000000" pitchFamily="50" charset="-128"/>
                <a:ea typeface="游ゴシック" panose="020B0400000000000000" pitchFamily="50" charset="-128"/>
              </a:rPr>
              <a:t>　</a:t>
            </a:r>
            <a:r>
              <a:rPr lang="en-US" altLang="ja-JP" sz="1100" dirty="0">
                <a:latin typeface="游ゴシック" panose="020B0400000000000000" pitchFamily="50" charset="-128"/>
                <a:ea typeface="游ゴシック" panose="020B0400000000000000" pitchFamily="50" charset="-128"/>
              </a:rPr>
              <a:t>2021</a:t>
            </a:r>
            <a:r>
              <a:rPr lang="ja-JP" altLang="en-US" sz="1100" dirty="0">
                <a:latin typeface="游ゴシック" panose="020B0400000000000000" pitchFamily="50" charset="-128"/>
                <a:ea typeface="游ゴシック" panose="020B0400000000000000" pitchFamily="50" charset="-128"/>
              </a:rPr>
              <a:t>年</a:t>
            </a:r>
            <a:r>
              <a:rPr lang="en-US" altLang="ja-JP" sz="1100" dirty="0">
                <a:latin typeface="游ゴシック" panose="020B0400000000000000" pitchFamily="50" charset="-128"/>
                <a:ea typeface="游ゴシック" panose="020B0400000000000000" pitchFamily="50" charset="-128"/>
              </a:rPr>
              <a:t>3</a:t>
            </a:r>
            <a:r>
              <a:rPr lang="ja-JP" altLang="en-US" sz="1100" dirty="0">
                <a:latin typeface="游ゴシック" panose="020B0400000000000000" pitchFamily="50" charset="-128"/>
                <a:ea typeface="游ゴシック" panose="020B0400000000000000" pitchFamily="50" charset="-128"/>
              </a:rPr>
              <a:t>月号</a:t>
            </a:r>
            <a:endParaRPr lang="en-US" altLang="ja-JP" sz="1100" dirty="0">
              <a:latin typeface="游ゴシック" panose="020B0400000000000000" pitchFamily="50" charset="-128"/>
              <a:ea typeface="游ゴシック" panose="020B0400000000000000" pitchFamily="50" charset="-128"/>
            </a:endParaRPr>
          </a:p>
          <a:p>
            <a:r>
              <a:rPr lang="en-US" altLang="ja-JP" sz="1100" dirty="0">
                <a:latin typeface="游ゴシック" panose="020B0400000000000000" pitchFamily="50" charset="-128"/>
                <a:ea typeface="游ゴシック" panose="020B0400000000000000" pitchFamily="50" charset="-128"/>
              </a:rPr>
              <a:t>BALLA</a:t>
            </a:r>
            <a:r>
              <a:rPr lang="ja-JP" altLang="en-US" sz="1100" dirty="0">
                <a:latin typeface="游ゴシック" panose="020B0400000000000000" pitchFamily="50" charset="-128"/>
                <a:ea typeface="游ゴシック" panose="020B0400000000000000" pitchFamily="50" charset="-128"/>
              </a:rPr>
              <a:t>　　</a:t>
            </a:r>
            <a:r>
              <a:rPr lang="en-US" altLang="ja-JP" sz="1100" dirty="0">
                <a:latin typeface="游ゴシック" panose="020B0400000000000000" pitchFamily="50" charset="-128"/>
                <a:ea typeface="游ゴシック" panose="020B0400000000000000" pitchFamily="50" charset="-128"/>
              </a:rPr>
              <a:t>2021</a:t>
            </a:r>
            <a:r>
              <a:rPr lang="ja-JP" altLang="en-US" sz="1100" dirty="0">
                <a:latin typeface="游ゴシック" panose="020B0400000000000000" pitchFamily="50" charset="-128"/>
                <a:ea typeface="游ゴシック" panose="020B0400000000000000" pitchFamily="50" charset="-128"/>
              </a:rPr>
              <a:t>年</a:t>
            </a:r>
            <a:r>
              <a:rPr lang="en-US" altLang="ja-JP" sz="1100" dirty="0">
                <a:latin typeface="游ゴシック" panose="020B0400000000000000" pitchFamily="50" charset="-128"/>
                <a:ea typeface="游ゴシック" panose="020B0400000000000000" pitchFamily="50" charset="-128"/>
              </a:rPr>
              <a:t>6</a:t>
            </a:r>
            <a:r>
              <a:rPr lang="ja-JP" altLang="en-US" sz="1100" dirty="0">
                <a:latin typeface="游ゴシック" panose="020B0400000000000000" pitchFamily="50" charset="-128"/>
                <a:ea typeface="游ゴシック" panose="020B0400000000000000" pitchFamily="50" charset="-128"/>
              </a:rPr>
              <a:t>月号　　</a:t>
            </a:r>
            <a:endParaRPr lang="en-US" altLang="ja-JP" sz="1100" dirty="0">
              <a:latin typeface="游ゴシック" panose="020B0400000000000000" pitchFamily="50" charset="-128"/>
              <a:ea typeface="游ゴシック" panose="020B0400000000000000" pitchFamily="50" charset="-128"/>
            </a:endParaRPr>
          </a:p>
          <a:p>
            <a:r>
              <a:rPr lang="en-US" altLang="ja-JP" sz="1100" dirty="0">
                <a:latin typeface="游ゴシック" panose="020B0400000000000000" pitchFamily="50" charset="-128"/>
                <a:ea typeface="游ゴシック" panose="020B0400000000000000" pitchFamily="50" charset="-128"/>
              </a:rPr>
              <a:t>25ans</a:t>
            </a:r>
            <a:r>
              <a:rPr lang="ja-JP" altLang="en-US" sz="1100" dirty="0">
                <a:latin typeface="游ゴシック" panose="020B0400000000000000" pitchFamily="50" charset="-128"/>
                <a:ea typeface="游ゴシック" panose="020B0400000000000000" pitchFamily="50" charset="-128"/>
              </a:rPr>
              <a:t> 　　</a:t>
            </a:r>
            <a:r>
              <a:rPr lang="en-US" altLang="ja-JP" sz="1100" dirty="0">
                <a:latin typeface="游ゴシック" panose="020B0400000000000000" pitchFamily="50" charset="-128"/>
                <a:ea typeface="游ゴシック" panose="020B0400000000000000" pitchFamily="50" charset="-128"/>
              </a:rPr>
              <a:t>2021</a:t>
            </a:r>
            <a:r>
              <a:rPr lang="ja-JP" altLang="en-US" sz="1100" dirty="0">
                <a:latin typeface="游ゴシック" panose="020B0400000000000000" pitchFamily="50" charset="-128"/>
                <a:ea typeface="游ゴシック" panose="020B0400000000000000" pitchFamily="50" charset="-128"/>
              </a:rPr>
              <a:t>年</a:t>
            </a:r>
            <a:r>
              <a:rPr lang="en-US" altLang="ja-JP" sz="1100" dirty="0">
                <a:latin typeface="游ゴシック" panose="020B0400000000000000" pitchFamily="50" charset="-128"/>
                <a:ea typeface="游ゴシック" panose="020B0400000000000000" pitchFamily="50" charset="-128"/>
              </a:rPr>
              <a:t>9</a:t>
            </a:r>
            <a:r>
              <a:rPr lang="ja-JP" altLang="en-US" sz="1100" dirty="0">
                <a:latin typeface="游ゴシック" panose="020B0400000000000000" pitchFamily="50" charset="-128"/>
                <a:ea typeface="游ゴシック" panose="020B0400000000000000" pitchFamily="50" charset="-128"/>
              </a:rPr>
              <a:t>月号</a:t>
            </a:r>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神戸ジャーナル　掲載多数</a:t>
            </a:r>
            <a:endParaRPr lang="en-US" altLang="ja-JP" sz="1100" dirty="0">
              <a:latin typeface="游ゴシック" panose="020B0400000000000000" pitchFamily="50" charset="-128"/>
              <a:ea typeface="游ゴシック" panose="020B0400000000000000" pitchFamily="50" charset="-128"/>
            </a:endParaRPr>
          </a:p>
        </p:txBody>
      </p:sp>
      <p:pic>
        <p:nvPicPr>
          <p:cNvPr id="1026" name="Picture 2">
            <a:extLst>
              <a:ext uri="{FF2B5EF4-FFF2-40B4-BE49-F238E27FC236}">
                <a16:creationId xmlns:a16="http://schemas.microsoft.com/office/drawing/2014/main" id="{89BFD175-2F7E-4C78-9DE6-7B07DFE96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0716" y="2200248"/>
            <a:ext cx="1204441" cy="694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C49DD09-2794-4A8D-ACE7-E538BC6668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73548" y="3491584"/>
            <a:ext cx="1454716" cy="89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559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ECE3A30D-B0AC-4FAB-B4DC-42A80F9DD6CF}"/>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826135D2-612B-4910-A700-4407DE90B635}"/>
              </a:ext>
            </a:extLst>
          </p:cNvPr>
          <p:cNvSpPr txBox="1"/>
          <p:nvPr/>
        </p:nvSpPr>
        <p:spPr>
          <a:xfrm>
            <a:off x="2061001" y="397589"/>
            <a:ext cx="2622884" cy="369332"/>
          </a:xfrm>
          <a:prstGeom prst="rect">
            <a:avLst/>
          </a:prstGeom>
          <a:noFill/>
        </p:spPr>
        <p:txBody>
          <a:bodyPr wrap="square" rtlCol="0">
            <a:spAutoFit/>
          </a:bodyPr>
          <a:lstStyle/>
          <a:p>
            <a:r>
              <a:rPr kumimoji="1" lang="ja-JP" altLang="en-US" dirty="0">
                <a:solidFill>
                  <a:schemeClr val="bg1"/>
                </a:solidFill>
                <a:latin typeface="游ゴシック" panose="020B0400000000000000" pitchFamily="50" charset="-128"/>
                <a:ea typeface="游ゴシック" panose="020B0400000000000000" pitchFamily="50" charset="-128"/>
              </a:rPr>
              <a:t>フェイシャル</a:t>
            </a:r>
            <a:endParaRPr kumimoji="1" lang="en-US" altLang="ja-JP" dirty="0">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D060B73B-34A1-4149-8E06-6AD8F9DBA05D}"/>
              </a:ext>
            </a:extLst>
          </p:cNvPr>
          <p:cNvSpPr txBox="1"/>
          <p:nvPr/>
        </p:nvSpPr>
        <p:spPr>
          <a:xfrm>
            <a:off x="3983584" y="497979"/>
            <a:ext cx="3539989" cy="253916"/>
          </a:xfrm>
          <a:prstGeom prst="rect">
            <a:avLst/>
          </a:prstGeom>
          <a:noFill/>
        </p:spPr>
        <p:txBody>
          <a:bodyPr wrap="square" rtlCol="0">
            <a:spAutoFit/>
          </a:bodyPr>
          <a:lstStyle>
            <a:defPPr>
              <a:defRPr lang="ja-JP"/>
            </a:defPPr>
            <a:lvl1pPr algn="r">
              <a:defRPr sz="105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US" altLang="ja-JP" dirty="0"/>
              <a:t>LAGUNA NIGUEL FACIAL  Menu </a:t>
            </a:r>
          </a:p>
        </p:txBody>
      </p:sp>
      <p:grpSp>
        <p:nvGrpSpPr>
          <p:cNvPr id="10" name="グループ化 9">
            <a:extLst>
              <a:ext uri="{FF2B5EF4-FFF2-40B4-BE49-F238E27FC236}">
                <a16:creationId xmlns:a16="http://schemas.microsoft.com/office/drawing/2014/main" id="{FB0F51BA-ABAB-435B-976C-56D19533D5FD}"/>
              </a:ext>
            </a:extLst>
          </p:cNvPr>
          <p:cNvGrpSpPr/>
          <p:nvPr/>
        </p:nvGrpSpPr>
        <p:grpSpPr>
          <a:xfrm>
            <a:off x="5996453" y="2176528"/>
            <a:ext cx="1575922" cy="180000"/>
            <a:chOff x="5996453" y="1948401"/>
            <a:chExt cx="1575922" cy="180000"/>
          </a:xfrm>
        </p:grpSpPr>
        <p:sp>
          <p:nvSpPr>
            <p:cNvPr id="52" name="正方形/長方形 51">
              <a:extLst>
                <a:ext uri="{FF2B5EF4-FFF2-40B4-BE49-F238E27FC236}">
                  <a16:creationId xmlns:a16="http://schemas.microsoft.com/office/drawing/2014/main" id="{F0E83E8C-745E-45DF-99A9-353F21EE2AA2}"/>
                </a:ext>
              </a:extLst>
            </p:cNvPr>
            <p:cNvSpPr/>
            <p:nvPr/>
          </p:nvSpPr>
          <p:spPr>
            <a:xfrm>
              <a:off x="6076894" y="2041579"/>
              <a:ext cx="1495481" cy="86822"/>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グラフィックス 26" descr="トランプのダイヤ">
              <a:extLst>
                <a:ext uri="{FF2B5EF4-FFF2-40B4-BE49-F238E27FC236}">
                  <a16:creationId xmlns:a16="http://schemas.microsoft.com/office/drawing/2014/main" id="{04B221F2-681B-4428-B292-74F75A5D8B6A}"/>
                </a:ext>
              </a:extLst>
            </p:cNvPr>
            <p:cNvSpPr>
              <a:spLocks noChangeAspect="1"/>
            </p:cNvSpPr>
            <p:nvPr/>
          </p:nvSpPr>
          <p:spPr>
            <a:xfrm flipV="1">
              <a:off x="5996453" y="1948401"/>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grpSp>
        <p:nvGrpSpPr>
          <p:cNvPr id="3" name="グループ化 2">
            <a:extLst>
              <a:ext uri="{FF2B5EF4-FFF2-40B4-BE49-F238E27FC236}">
                <a16:creationId xmlns:a16="http://schemas.microsoft.com/office/drawing/2014/main" id="{6BE29FC6-3D37-42CE-A6F0-B6CC914D1292}"/>
              </a:ext>
            </a:extLst>
          </p:cNvPr>
          <p:cNvGrpSpPr/>
          <p:nvPr/>
        </p:nvGrpSpPr>
        <p:grpSpPr>
          <a:xfrm>
            <a:off x="2419836" y="2183348"/>
            <a:ext cx="1818789" cy="190630"/>
            <a:chOff x="2419836" y="1978081"/>
            <a:chExt cx="1818789" cy="190630"/>
          </a:xfrm>
        </p:grpSpPr>
        <p:sp>
          <p:nvSpPr>
            <p:cNvPr id="38" name="正方形/長方形 37">
              <a:extLst>
                <a:ext uri="{FF2B5EF4-FFF2-40B4-BE49-F238E27FC236}">
                  <a16:creationId xmlns:a16="http://schemas.microsoft.com/office/drawing/2014/main" id="{6D203AAD-1297-46AA-A50B-32A0659A5E45}"/>
                </a:ext>
              </a:extLst>
            </p:cNvPr>
            <p:cNvSpPr/>
            <p:nvPr/>
          </p:nvSpPr>
          <p:spPr>
            <a:xfrm>
              <a:off x="2519326" y="2071259"/>
              <a:ext cx="1719299" cy="97452"/>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グラフィックス 26" descr="トランプのダイヤ">
              <a:extLst>
                <a:ext uri="{FF2B5EF4-FFF2-40B4-BE49-F238E27FC236}">
                  <a16:creationId xmlns:a16="http://schemas.microsoft.com/office/drawing/2014/main" id="{D31A1C72-1FF6-434F-8C36-F5625A05F270}"/>
                </a:ext>
              </a:extLst>
            </p:cNvPr>
            <p:cNvSpPr>
              <a:spLocks noChangeAspect="1"/>
            </p:cNvSpPr>
            <p:nvPr/>
          </p:nvSpPr>
          <p:spPr>
            <a:xfrm flipV="1">
              <a:off x="2419836" y="1978081"/>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sp>
        <p:nvSpPr>
          <p:cNvPr id="4" name="正方形/長方形 3"/>
          <p:cNvSpPr/>
          <p:nvPr/>
        </p:nvSpPr>
        <p:spPr>
          <a:xfrm>
            <a:off x="320842" y="156411"/>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l="18768" r="-648"/>
          <a:stretch/>
        </p:blipFill>
        <p:spPr>
          <a:xfrm>
            <a:off x="395623" y="2041244"/>
            <a:ext cx="1949432" cy="1462074"/>
          </a:xfrm>
          <a:prstGeom prst="rect">
            <a:avLst/>
          </a:prstGeom>
        </p:spPr>
      </p:pic>
      <p:sp>
        <p:nvSpPr>
          <p:cNvPr id="9" name="テキスト ボックス 8"/>
          <p:cNvSpPr txBox="1"/>
          <p:nvPr/>
        </p:nvSpPr>
        <p:spPr>
          <a:xfrm>
            <a:off x="315095" y="1085796"/>
            <a:ext cx="4040209" cy="307777"/>
          </a:xfrm>
          <a:prstGeom prst="rect">
            <a:avLst/>
          </a:prstGeom>
          <a:noFill/>
        </p:spPr>
        <p:txBody>
          <a:bodyPr wrap="square" rtlCol="0">
            <a:spAutoFit/>
          </a:bodyPr>
          <a:lstStyle/>
          <a:p>
            <a:r>
              <a:rPr kumimoji="1" lang="ja-JP" altLang="en-US" sz="1400" b="1" dirty="0">
                <a:latin typeface="游ゴシック" panose="020B0400000000000000" pitchFamily="50" charset="-128"/>
                <a:ea typeface="游ゴシック" panose="020B0400000000000000" pitchFamily="50" charset="-128"/>
              </a:rPr>
              <a:t>フェイシャルハイフ</a:t>
            </a:r>
            <a:r>
              <a:rPr kumimoji="1" lang="ja-JP" altLang="en-US" sz="1100" b="1" dirty="0">
                <a:latin typeface="游ゴシック" panose="020B0400000000000000" pitchFamily="50" charset="-128"/>
                <a:ea typeface="游ゴシック" panose="020B0400000000000000" pitchFamily="50" charset="-128"/>
              </a:rPr>
              <a:t>（ハイブリッドフォーカス</a:t>
            </a:r>
            <a:r>
              <a:rPr kumimoji="1" lang="en-US" altLang="ja-JP" sz="1100" b="1" dirty="0">
                <a:latin typeface="游ゴシック" panose="020B0400000000000000" pitchFamily="50" charset="-128"/>
                <a:ea typeface="游ゴシック" panose="020B0400000000000000" pitchFamily="50" charset="-128"/>
              </a:rPr>
              <a:t>)</a:t>
            </a:r>
            <a:endParaRPr kumimoji="1" lang="en-US" altLang="ja-JP" sz="1400" b="1" dirty="0">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319825" y="1362361"/>
            <a:ext cx="3752503" cy="600164"/>
          </a:xfrm>
          <a:prstGeom prst="rect">
            <a:avLst/>
          </a:prstGeom>
          <a:noFill/>
        </p:spPr>
        <p:txBody>
          <a:bodyPr wrap="square" rtlCol="0">
            <a:spAutoFit/>
          </a:bodyPr>
          <a:lstStyle/>
          <a:p>
            <a:r>
              <a:rPr lang="ja-JP" altLang="en-US" sz="1100" dirty="0">
                <a:latin typeface="游ゴシック" panose="020B0400000000000000" pitchFamily="50" charset="-128"/>
                <a:ea typeface="游ゴシック" panose="020B0400000000000000" pitchFamily="50" charset="-128"/>
              </a:rPr>
              <a:t>フェイシャル専用のハイフマシン。</a:t>
            </a:r>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切らないリフトアップ手術と言われるほどの効果で、</a:t>
            </a:r>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肌の深部の</a:t>
            </a:r>
            <a:r>
              <a:rPr lang="en-US" altLang="ja-JP" sz="1100" dirty="0">
                <a:latin typeface="游ゴシック" panose="020B0400000000000000" pitchFamily="50" charset="-128"/>
                <a:ea typeface="游ゴシック" panose="020B0400000000000000" pitchFamily="50" charset="-128"/>
              </a:rPr>
              <a:t>SMAS</a:t>
            </a:r>
            <a:r>
              <a:rPr lang="ja-JP" altLang="en-US" sz="1100" dirty="0">
                <a:latin typeface="游ゴシック" panose="020B0400000000000000" pitchFamily="50" charset="-128"/>
                <a:ea typeface="游ゴシック" panose="020B0400000000000000" pitchFamily="50" charset="-128"/>
              </a:rPr>
              <a:t>筋に働きかけます。</a:t>
            </a:r>
            <a:endParaRPr kumimoji="1" lang="en-US" altLang="ja-JP" sz="1100" dirty="0">
              <a:latin typeface="游ゴシック" panose="020B0400000000000000" pitchFamily="50" charset="-128"/>
              <a:ea typeface="游ゴシック" panose="020B0400000000000000" pitchFamily="50" charset="-128"/>
            </a:endParaRPr>
          </a:p>
        </p:txBody>
      </p:sp>
      <p:sp>
        <p:nvSpPr>
          <p:cNvPr id="23" name="テキスト ボックス 22"/>
          <p:cNvSpPr txBox="1"/>
          <p:nvPr/>
        </p:nvSpPr>
        <p:spPr>
          <a:xfrm>
            <a:off x="4422807" y="1373936"/>
            <a:ext cx="3128699" cy="430887"/>
          </a:xfrm>
          <a:prstGeom prst="rect">
            <a:avLst/>
          </a:prstGeom>
          <a:noFill/>
        </p:spPr>
        <p:txBody>
          <a:bodyPr wrap="square" rtlCol="0">
            <a:spAutoFit/>
          </a:bodyPr>
          <a:lstStyle/>
          <a:p>
            <a:r>
              <a:rPr lang="ja-JP" altLang="en-US" sz="1100" dirty="0">
                <a:latin typeface="游ゴシック" panose="020B0400000000000000" pitchFamily="50" charset="-128"/>
                <a:ea typeface="游ゴシック" panose="020B0400000000000000" pitchFamily="50" charset="-128"/>
              </a:rPr>
              <a:t>高周波を専用の美容液と共に肌深部へ届けることで、美肌へと導きます。</a:t>
            </a:r>
            <a:endParaRPr lang="en-US" altLang="ja-JP" sz="1100" dirty="0">
              <a:latin typeface="游ゴシック" panose="020B0400000000000000" pitchFamily="50" charset="-128"/>
              <a:ea typeface="游ゴシック" panose="020B0400000000000000"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1429" y="2041244"/>
            <a:ext cx="1495704" cy="1461600"/>
          </a:xfrm>
          <a:prstGeom prst="rect">
            <a:avLst/>
          </a:prstGeom>
        </p:spPr>
      </p:pic>
      <p:sp>
        <p:nvSpPr>
          <p:cNvPr id="35" name="テキスト ボックス 34"/>
          <p:cNvSpPr txBox="1"/>
          <p:nvPr/>
        </p:nvSpPr>
        <p:spPr>
          <a:xfrm>
            <a:off x="4259305" y="5594898"/>
            <a:ext cx="3284948" cy="1107996"/>
          </a:xfrm>
          <a:prstGeom prst="rect">
            <a:avLst/>
          </a:prstGeom>
          <a:noFill/>
        </p:spPr>
        <p:txBody>
          <a:bodyPr wrap="square" rtlCol="0">
            <a:spAutoFit/>
          </a:bodyPr>
          <a:lstStyle/>
          <a:p>
            <a:r>
              <a:rPr lang="ja-JP" altLang="en-US" sz="1100" dirty="0">
                <a:latin typeface="游ゴシック" panose="020B0400000000000000" pitchFamily="50" charset="-128"/>
                <a:ea typeface="游ゴシック" panose="020B0400000000000000" pitchFamily="50" charset="-128"/>
              </a:rPr>
              <a:t>各種コースの他に、オーダーメイドでのご予約も承っております。（６０分・９０分）</a:t>
            </a:r>
            <a:endParaRPr lang="en-US" altLang="ja-JP" sz="1100" dirty="0">
              <a:latin typeface="游ゴシック" panose="020B0400000000000000" pitchFamily="50" charset="-128"/>
              <a:ea typeface="游ゴシック" panose="020B0400000000000000" pitchFamily="50" charset="-128"/>
            </a:endParaRPr>
          </a:p>
          <a:p>
            <a:endParaRPr kumimoji="1"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カウンセリングにて丁寧にご要望をヒアリングし、お客様にぴったりの施術をエステティシャンがコーディネート致します。</a:t>
            </a:r>
            <a:endParaRPr kumimoji="1" lang="en-US" altLang="ja-JP" sz="1100" dirty="0">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0A59CB18-C816-4B8C-98ED-5575BA141A89}"/>
              </a:ext>
            </a:extLst>
          </p:cNvPr>
          <p:cNvSpPr txBox="1"/>
          <p:nvPr/>
        </p:nvSpPr>
        <p:spPr>
          <a:xfrm>
            <a:off x="4422807" y="1108311"/>
            <a:ext cx="3064737" cy="307777"/>
          </a:xfrm>
          <a:prstGeom prst="rect">
            <a:avLst/>
          </a:prstGeom>
          <a:noFill/>
        </p:spPr>
        <p:txBody>
          <a:bodyPr wrap="square" rtlCol="0">
            <a:spAutoFit/>
          </a:bodyPr>
          <a:lstStyle/>
          <a:p>
            <a:r>
              <a:rPr kumimoji="1" lang="ja-JP" altLang="en-US" sz="1400" b="1" dirty="0">
                <a:latin typeface="游ゴシック" panose="020B0400000000000000" pitchFamily="50" charset="-128"/>
                <a:ea typeface="游ゴシック" panose="020B0400000000000000" pitchFamily="50" charset="-128"/>
              </a:rPr>
              <a:t>サーマルフラクショナル</a:t>
            </a:r>
            <a:endParaRPr kumimoji="1" lang="en-US" altLang="ja-JP" sz="1400" b="1" dirty="0">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F1AC6EBF-4B06-49F5-8D2A-BD4C3C33C012}"/>
              </a:ext>
            </a:extLst>
          </p:cNvPr>
          <p:cNvSpPr txBox="1"/>
          <p:nvPr/>
        </p:nvSpPr>
        <p:spPr>
          <a:xfrm>
            <a:off x="6164121" y="2503825"/>
            <a:ext cx="1419480" cy="430887"/>
          </a:xfrm>
          <a:prstGeom prst="rect">
            <a:avLst/>
          </a:prstGeom>
          <a:noFill/>
        </p:spPr>
        <p:txBody>
          <a:bodyPr wrap="square">
            <a:spAutoFit/>
          </a:bodyPr>
          <a:lstStyle/>
          <a:p>
            <a:r>
              <a:rPr lang="ja-JP" altLang="en-US" sz="1200" dirty="0">
                <a:latin typeface="游ゴシック" panose="020B0400000000000000" pitchFamily="50" charset="-128"/>
                <a:ea typeface="游ゴシック" panose="020B0400000000000000" pitchFamily="50" charset="-128"/>
              </a:rPr>
              <a:t>５分間 </a:t>
            </a:r>
            <a:r>
              <a:rPr lang="en-US" altLang="ja-JP" sz="1200" dirty="0">
                <a:latin typeface="游ゴシック" panose="020B0400000000000000" pitchFamily="50" charset="-128"/>
                <a:ea typeface="游ゴシック" panose="020B0400000000000000" pitchFamily="50" charset="-128"/>
              </a:rPr>
              <a:t>\3,300</a:t>
            </a:r>
            <a:r>
              <a:rPr lang="ja-JP" altLang="en-US" sz="1200" dirty="0">
                <a:latin typeface="游ゴシック" panose="020B0400000000000000" pitchFamily="50" charset="-128"/>
                <a:ea typeface="游ゴシック" panose="020B0400000000000000" pitchFamily="50" charset="-128"/>
              </a:rPr>
              <a:t>～</a:t>
            </a:r>
            <a:endParaRPr lang="en-US" altLang="ja-JP" sz="12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（全顔目安</a:t>
            </a:r>
            <a:r>
              <a:rPr lang="en-US" altLang="ja-JP" sz="1000" dirty="0">
                <a:latin typeface="游ゴシック" panose="020B0400000000000000" pitchFamily="50" charset="-128"/>
                <a:ea typeface="游ゴシック" panose="020B0400000000000000" pitchFamily="50" charset="-128"/>
              </a:rPr>
              <a:t>20</a:t>
            </a:r>
            <a:r>
              <a:rPr lang="ja-JP" altLang="en-US" sz="1000" dirty="0">
                <a:latin typeface="游ゴシック" panose="020B0400000000000000" pitchFamily="50" charset="-128"/>
                <a:ea typeface="游ゴシック" panose="020B0400000000000000" pitchFamily="50" charset="-128"/>
              </a:rPr>
              <a:t>分）</a:t>
            </a:r>
            <a:endParaRPr lang="ja-JP" altLang="en-US" sz="1600" dirty="0"/>
          </a:p>
        </p:txBody>
      </p:sp>
      <p:sp>
        <p:nvSpPr>
          <p:cNvPr id="8" name="テキスト ボックス 7">
            <a:extLst>
              <a:ext uri="{FF2B5EF4-FFF2-40B4-BE49-F238E27FC236}">
                <a16:creationId xmlns:a16="http://schemas.microsoft.com/office/drawing/2014/main" id="{262CBECE-214E-4A44-B348-E4D304DF65A8}"/>
              </a:ext>
            </a:extLst>
          </p:cNvPr>
          <p:cNvSpPr txBox="1"/>
          <p:nvPr/>
        </p:nvSpPr>
        <p:spPr>
          <a:xfrm>
            <a:off x="2522944" y="2108970"/>
            <a:ext cx="1800493" cy="307777"/>
          </a:xfrm>
          <a:prstGeom prst="rect">
            <a:avLst/>
          </a:prstGeom>
          <a:noFill/>
          <a:ln>
            <a:noFill/>
          </a:ln>
        </p:spPr>
        <p:txBody>
          <a:bodyPr wrap="none" rtlCol="0">
            <a:spAutoFit/>
          </a:bodyPr>
          <a:lstStyle/>
          <a:p>
            <a:r>
              <a:rPr kumimoji="1" lang="ja-JP" altLang="en-US" sz="1400" b="1" dirty="0">
                <a:latin typeface="游ゴシック" panose="020B0400000000000000" pitchFamily="50" charset="-128"/>
                <a:ea typeface="游ゴシック" panose="020B0400000000000000" pitchFamily="50" charset="-128"/>
              </a:rPr>
              <a:t>小顔・リフトアップ</a:t>
            </a:r>
          </a:p>
        </p:txBody>
      </p:sp>
      <p:graphicFrame>
        <p:nvGraphicFramePr>
          <p:cNvPr id="75" name="表 18">
            <a:extLst>
              <a:ext uri="{FF2B5EF4-FFF2-40B4-BE49-F238E27FC236}">
                <a16:creationId xmlns:a16="http://schemas.microsoft.com/office/drawing/2014/main" id="{18E223A4-71B1-4096-A452-3FE408BC54F6}"/>
              </a:ext>
            </a:extLst>
          </p:cNvPr>
          <p:cNvGraphicFramePr>
            <a:graphicFrameLocks noGrp="1"/>
          </p:cNvGraphicFramePr>
          <p:nvPr>
            <p:extLst>
              <p:ext uri="{D42A27DB-BD31-4B8C-83A1-F6EECF244321}">
                <p14:modId xmlns:p14="http://schemas.microsoft.com/office/powerpoint/2010/main" val="1573116661"/>
              </p:ext>
            </p:extLst>
          </p:nvPr>
        </p:nvGraphicFramePr>
        <p:xfrm>
          <a:off x="2482418" y="2503825"/>
          <a:ext cx="1918519" cy="963320"/>
        </p:xfrm>
        <a:graphic>
          <a:graphicData uri="http://schemas.openxmlformats.org/drawingml/2006/table">
            <a:tbl>
              <a:tblPr firstRow="1" bandRow="1">
                <a:tableStyleId>{5C22544A-7EE6-4342-B048-85BDC9FD1C3A}</a:tableStyleId>
              </a:tblPr>
              <a:tblGrid>
                <a:gridCol w="1145736">
                  <a:extLst>
                    <a:ext uri="{9D8B030D-6E8A-4147-A177-3AD203B41FA5}">
                      <a16:colId xmlns:a16="http://schemas.microsoft.com/office/drawing/2014/main" val="827126930"/>
                    </a:ext>
                  </a:extLst>
                </a:gridCol>
                <a:gridCol w="772783">
                  <a:extLst>
                    <a:ext uri="{9D8B030D-6E8A-4147-A177-3AD203B41FA5}">
                      <a16:colId xmlns:a16="http://schemas.microsoft.com/office/drawing/2014/main" val="738934376"/>
                    </a:ext>
                  </a:extLst>
                </a:gridCol>
              </a:tblGrid>
              <a:tr h="192664">
                <a:tc>
                  <a:txBody>
                    <a:bodyPr/>
                    <a:lstStyle/>
                    <a:p>
                      <a:r>
                        <a:rPr lang="ja-JP" altLang="en-US" sz="1100" b="0" dirty="0">
                          <a:solidFill>
                            <a:schemeClr val="tx1"/>
                          </a:solidFill>
                          <a:latin typeface="游ゴシック" panose="020B0400000000000000" pitchFamily="50" charset="-128"/>
                          <a:ea typeface="游ゴシック" panose="020B0400000000000000" pitchFamily="50" charset="-128"/>
                        </a:rPr>
                        <a:t>５０プッシュ</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marL="0" marR="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100" b="0" dirty="0">
                          <a:solidFill>
                            <a:schemeClr val="tx1"/>
                          </a:solidFill>
                          <a:latin typeface="游ゴシック" panose="020B0400000000000000" pitchFamily="50" charset="-128"/>
                          <a:ea typeface="游ゴシック" panose="020B0400000000000000" pitchFamily="50" charset="-128"/>
                        </a:rPr>
                        <a:t> \5,500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marL="0" marR="0"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2395664"/>
                  </a:ext>
                </a:extLst>
              </a:tr>
              <a:tr h="192664">
                <a:tc>
                  <a:txBody>
                    <a:bodyPr/>
                    <a:lstStyle/>
                    <a:p>
                      <a:r>
                        <a:rPr lang="ja-JP" altLang="en-US" sz="1100" b="0" dirty="0">
                          <a:solidFill>
                            <a:schemeClr val="tx1"/>
                          </a:solidFill>
                          <a:latin typeface="游ゴシック" panose="020B0400000000000000" pitchFamily="50" charset="-128"/>
                          <a:ea typeface="游ゴシック" panose="020B0400000000000000" pitchFamily="50" charset="-128"/>
                        </a:rPr>
                        <a:t>１００プッシュ</a:t>
                      </a:r>
                      <a:endParaRPr lang="en-US" altLang="ja-JP" sz="1100" b="0" dirty="0">
                        <a:solidFill>
                          <a:schemeClr val="tx1"/>
                        </a:solidFill>
                        <a:latin typeface="游ゴシック" panose="020B0400000000000000" pitchFamily="50" charset="-128"/>
                        <a:ea typeface="游ゴシック" panose="020B0400000000000000" pitchFamily="50" charset="-128"/>
                      </a:endParaRPr>
                    </a:p>
                  </a:txBody>
                  <a:tcPr marL="0" marR="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100" b="0" dirty="0">
                          <a:solidFill>
                            <a:schemeClr val="tx1"/>
                          </a:solidFill>
                          <a:latin typeface="游ゴシック" panose="020B0400000000000000" pitchFamily="50" charset="-128"/>
                          <a:ea typeface="游ゴシック" panose="020B0400000000000000" pitchFamily="50" charset="-128"/>
                        </a:rPr>
                        <a:t> \11,000</a:t>
                      </a:r>
                      <a:endParaRPr lang="en-US" altLang="ja-JP" sz="1100" b="0" dirty="0">
                        <a:solidFill>
                          <a:schemeClr val="tx1"/>
                        </a:solidFill>
                        <a:latin typeface="游ゴシック" panose="020B0400000000000000" pitchFamily="50" charset="-128"/>
                        <a:ea typeface="游ゴシック" panose="020B0400000000000000" pitchFamily="50" charset="-128"/>
                      </a:endParaRPr>
                    </a:p>
                  </a:txBody>
                  <a:tcPr marL="0" marR="0"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183933"/>
                  </a:ext>
                </a:extLst>
              </a:tr>
              <a:tr h="192664">
                <a:tc gridSpan="2">
                  <a:txBody>
                    <a:bodyPr/>
                    <a:lstStyle/>
                    <a:p>
                      <a:r>
                        <a:rPr lang="en-US" altLang="ja-JP" sz="800" b="0" dirty="0">
                          <a:solidFill>
                            <a:schemeClr val="tx1"/>
                          </a:solidFill>
                          <a:latin typeface="游ゴシック" panose="020B0400000000000000" pitchFamily="50" charset="-128"/>
                          <a:ea typeface="游ゴシック" panose="020B0400000000000000"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rPr>
                        <a:t>最大３００プッシュまで</a:t>
                      </a:r>
                      <a:endParaRPr lang="en-US" altLang="ja-JP" sz="1100" b="0" dirty="0">
                        <a:solidFill>
                          <a:schemeClr val="tx1"/>
                        </a:solidFill>
                        <a:latin typeface="游ゴシック" panose="020B0400000000000000" pitchFamily="50" charset="-128"/>
                        <a:ea typeface="游ゴシック" panose="020B0400000000000000"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579432848"/>
                  </a:ext>
                </a:extLst>
              </a:tr>
              <a:tr h="192664">
                <a:tc>
                  <a:txBody>
                    <a:bodyPr/>
                    <a:lstStyle/>
                    <a:p>
                      <a:r>
                        <a:rPr lang="ja-JP" altLang="en-US" sz="1050" b="0" dirty="0">
                          <a:solidFill>
                            <a:schemeClr val="tx1"/>
                          </a:solidFill>
                          <a:latin typeface="游ゴシック" panose="020B0400000000000000" pitchFamily="50" charset="-128"/>
                          <a:ea typeface="游ゴシック" panose="020B0400000000000000" pitchFamily="50" charset="-128"/>
                        </a:rPr>
                        <a:t>初回お試し</a:t>
                      </a:r>
                      <a:endParaRPr lang="en-US" altLang="ja-JP" sz="1050" b="0" dirty="0">
                        <a:solidFill>
                          <a:schemeClr val="tx1"/>
                        </a:solidFill>
                        <a:latin typeface="游ゴシック" panose="020B0400000000000000" pitchFamily="50" charset="-128"/>
                        <a:ea typeface="游ゴシック" panose="020B0400000000000000" pitchFamily="50" charset="-128"/>
                      </a:endParaRPr>
                    </a:p>
                  </a:txBody>
                  <a:tcPr marL="0" marR="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50" b="0" dirty="0">
                          <a:solidFill>
                            <a:schemeClr val="tx1"/>
                          </a:solidFill>
                          <a:latin typeface="游ゴシック" panose="020B0400000000000000" pitchFamily="50" charset="-128"/>
                          <a:ea typeface="游ゴシック" panose="020B0400000000000000" pitchFamily="50" charset="-128"/>
                        </a:rPr>
                        <a:t> \5,500</a:t>
                      </a:r>
                      <a:endParaRPr lang="en-US" altLang="ja-JP" sz="1050" b="0" dirty="0">
                        <a:solidFill>
                          <a:schemeClr val="tx1"/>
                        </a:solidFill>
                        <a:latin typeface="游ゴシック" panose="020B0400000000000000" pitchFamily="50" charset="-128"/>
                        <a:ea typeface="游ゴシック" panose="020B0400000000000000" pitchFamily="50" charset="-128"/>
                      </a:endParaRPr>
                    </a:p>
                  </a:txBody>
                  <a:tcPr marL="0" marR="0" marT="0" marB="0" anchor="ctr">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6222453"/>
                  </a:ext>
                </a:extLst>
              </a:tr>
              <a:tr h="192664">
                <a:tc gridSpan="2">
                  <a:txBody>
                    <a:bodyPr/>
                    <a:lstStyle/>
                    <a:p>
                      <a:r>
                        <a:rPr lang="ja-JP" altLang="en-US" sz="800" b="0" dirty="0">
                          <a:solidFill>
                            <a:schemeClr val="tx1"/>
                          </a:solidFill>
                          <a:latin typeface="游ゴシック" panose="020B0400000000000000" pitchFamily="50" charset="-128"/>
                          <a:ea typeface="游ゴシック" panose="020B0400000000000000" pitchFamily="50" charset="-128"/>
                        </a:rPr>
                        <a:t>カウンセリング</a:t>
                      </a:r>
                      <a:r>
                        <a:rPr lang="en-US" altLang="ja-JP" sz="800" b="0" dirty="0">
                          <a:solidFill>
                            <a:schemeClr val="tx1"/>
                          </a:solidFill>
                          <a:latin typeface="游ゴシック" panose="020B0400000000000000" pitchFamily="50" charset="-128"/>
                          <a:ea typeface="游ゴシック" panose="020B0400000000000000" pitchFamily="50" charset="-128"/>
                        </a:rPr>
                        <a:t>60</a:t>
                      </a:r>
                      <a:r>
                        <a:rPr lang="ja-JP" altLang="en-US" sz="800" b="0" dirty="0">
                          <a:solidFill>
                            <a:schemeClr val="tx1"/>
                          </a:solidFill>
                          <a:latin typeface="游ゴシック" panose="020B0400000000000000" pitchFamily="50" charset="-128"/>
                          <a:ea typeface="游ゴシック" panose="020B0400000000000000" pitchFamily="50" charset="-128"/>
                        </a:rPr>
                        <a:t>分＋ハイフ</a:t>
                      </a:r>
                      <a:r>
                        <a:rPr lang="en-US" altLang="ja-JP" sz="800" b="0" dirty="0">
                          <a:solidFill>
                            <a:schemeClr val="tx1"/>
                          </a:solidFill>
                          <a:latin typeface="游ゴシック" panose="020B0400000000000000" pitchFamily="50" charset="-128"/>
                          <a:ea typeface="游ゴシック" panose="020B0400000000000000" pitchFamily="50" charset="-128"/>
                        </a:rPr>
                        <a:t>100</a:t>
                      </a:r>
                      <a:r>
                        <a:rPr lang="ja-JP" altLang="en-US" sz="800" b="0" dirty="0">
                          <a:solidFill>
                            <a:schemeClr val="tx1"/>
                          </a:solidFill>
                          <a:latin typeface="游ゴシック" panose="020B0400000000000000" pitchFamily="50" charset="-128"/>
                          <a:ea typeface="游ゴシック" panose="020B0400000000000000" pitchFamily="50" charset="-128"/>
                        </a:rPr>
                        <a:t>プッシュ</a:t>
                      </a:r>
                      <a:endParaRPr lang="en-US" altLang="ja-JP" sz="800" b="0" dirty="0">
                        <a:solidFill>
                          <a:schemeClr val="tx1"/>
                        </a:solidFill>
                        <a:latin typeface="游ゴシック" panose="020B0400000000000000" pitchFamily="50" charset="-128"/>
                        <a:ea typeface="游ゴシック" panose="020B0400000000000000"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2045054350"/>
                  </a:ext>
                </a:extLst>
              </a:tr>
            </a:tbl>
          </a:graphicData>
        </a:graphic>
      </p:graphicFrame>
      <p:sp>
        <p:nvSpPr>
          <p:cNvPr id="62" name="テキスト ボックス 61">
            <a:extLst>
              <a:ext uri="{FF2B5EF4-FFF2-40B4-BE49-F238E27FC236}">
                <a16:creationId xmlns:a16="http://schemas.microsoft.com/office/drawing/2014/main" id="{EAAE3D04-A394-4257-889D-AA49F1178082}"/>
              </a:ext>
            </a:extLst>
          </p:cNvPr>
          <p:cNvSpPr txBox="1"/>
          <p:nvPr/>
        </p:nvSpPr>
        <p:spPr>
          <a:xfrm>
            <a:off x="6005732" y="2108970"/>
            <a:ext cx="1692290" cy="307626"/>
          </a:xfrm>
          <a:prstGeom prst="rect">
            <a:avLst/>
          </a:prstGeom>
          <a:noFill/>
          <a:ln>
            <a:noFill/>
          </a:ln>
        </p:spPr>
        <p:txBody>
          <a:bodyPr wrap="square">
            <a:spAutoFit/>
          </a:bodyPr>
          <a:lstStyle/>
          <a:p>
            <a:pPr algn="ctr"/>
            <a:r>
              <a:rPr kumimoji="1" lang="ja-JP" altLang="en-US" sz="1400" b="1" dirty="0">
                <a:latin typeface="游ゴシック" panose="020B0400000000000000" pitchFamily="50" charset="-128"/>
                <a:ea typeface="游ゴシック" panose="020B0400000000000000" pitchFamily="50" charset="-128"/>
              </a:rPr>
              <a:t>美肌･たるみ改善</a:t>
            </a:r>
            <a:endParaRPr lang="ja-JP" altLang="en-US" sz="1400" b="1" dirty="0"/>
          </a:p>
        </p:txBody>
      </p:sp>
      <p:grpSp>
        <p:nvGrpSpPr>
          <p:cNvPr id="13" name="グループ化 12">
            <a:extLst>
              <a:ext uri="{FF2B5EF4-FFF2-40B4-BE49-F238E27FC236}">
                <a16:creationId xmlns:a16="http://schemas.microsoft.com/office/drawing/2014/main" id="{7ACFBF41-1BD4-4C6D-A78F-35566FCF0329}"/>
              </a:ext>
            </a:extLst>
          </p:cNvPr>
          <p:cNvGrpSpPr/>
          <p:nvPr/>
        </p:nvGrpSpPr>
        <p:grpSpPr>
          <a:xfrm>
            <a:off x="4162424" y="5193943"/>
            <a:ext cx="2270715" cy="307777"/>
            <a:chOff x="4277211" y="3755875"/>
            <a:chExt cx="2270715" cy="307777"/>
          </a:xfrm>
        </p:grpSpPr>
        <p:sp>
          <p:nvSpPr>
            <p:cNvPr id="68" name="正方形/長方形 67">
              <a:extLst>
                <a:ext uri="{FF2B5EF4-FFF2-40B4-BE49-F238E27FC236}">
                  <a16:creationId xmlns:a16="http://schemas.microsoft.com/office/drawing/2014/main" id="{66462F3C-E319-49D8-8672-561427C2AD74}"/>
                </a:ext>
              </a:extLst>
            </p:cNvPr>
            <p:cNvSpPr/>
            <p:nvPr/>
          </p:nvSpPr>
          <p:spPr>
            <a:xfrm>
              <a:off x="4376700" y="3912942"/>
              <a:ext cx="2124000" cy="97452"/>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69" name="グラフィックス 26" descr="トランプのダイヤ">
              <a:extLst>
                <a:ext uri="{FF2B5EF4-FFF2-40B4-BE49-F238E27FC236}">
                  <a16:creationId xmlns:a16="http://schemas.microsoft.com/office/drawing/2014/main" id="{59774F0F-32BF-47DB-8FB8-FF81E74F3632}"/>
                </a:ext>
              </a:extLst>
            </p:cNvPr>
            <p:cNvSpPr>
              <a:spLocks noChangeAspect="1"/>
            </p:cNvSpPr>
            <p:nvPr/>
          </p:nvSpPr>
          <p:spPr>
            <a:xfrm flipV="1">
              <a:off x="4277211" y="3819764"/>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b="1"/>
            </a:p>
          </p:txBody>
        </p:sp>
        <p:sp>
          <p:nvSpPr>
            <p:cNvPr id="46" name="テキスト ボックス 45">
              <a:extLst>
                <a:ext uri="{FF2B5EF4-FFF2-40B4-BE49-F238E27FC236}">
                  <a16:creationId xmlns:a16="http://schemas.microsoft.com/office/drawing/2014/main" id="{E8C1AD6E-88F1-4D66-AD10-24355904C94A}"/>
                </a:ext>
              </a:extLst>
            </p:cNvPr>
            <p:cNvSpPr txBox="1"/>
            <p:nvPr/>
          </p:nvSpPr>
          <p:spPr>
            <a:xfrm>
              <a:off x="4378823" y="3755875"/>
              <a:ext cx="2169103" cy="307777"/>
            </a:xfrm>
            <a:prstGeom prst="rect">
              <a:avLst/>
            </a:prstGeom>
            <a:noFill/>
            <a:ln>
              <a:noFill/>
            </a:ln>
          </p:spPr>
          <p:txBody>
            <a:bodyPr wrap="square" rtlCol="0" anchor="ctr">
              <a:spAutoFit/>
            </a:bodyPr>
            <a:lstStyle/>
            <a:p>
              <a:r>
                <a:rPr kumimoji="1" lang="ja-JP" altLang="en-US" sz="1400" b="1" dirty="0">
                  <a:latin typeface="游ゴシック" panose="020B0400000000000000" pitchFamily="50" charset="-128"/>
                  <a:ea typeface="游ゴシック" panose="020B0400000000000000" pitchFamily="50" charset="-128"/>
                </a:rPr>
                <a:t>オーダーメイドメニュー</a:t>
              </a:r>
              <a:endParaRPr kumimoji="1" lang="en-US" altLang="ja-JP" sz="1400" b="1" dirty="0">
                <a:latin typeface="游ゴシック" panose="020B0400000000000000" pitchFamily="50" charset="-128"/>
                <a:ea typeface="游ゴシック" panose="020B0400000000000000" pitchFamily="50" charset="-128"/>
              </a:endParaRPr>
            </a:p>
          </p:txBody>
        </p:sp>
      </p:grpSp>
      <p:pic>
        <p:nvPicPr>
          <p:cNvPr id="15" name="図 14" descr="テキスト&#10;&#10;自動的に生成された説明">
            <a:extLst>
              <a:ext uri="{FF2B5EF4-FFF2-40B4-BE49-F238E27FC236}">
                <a16:creationId xmlns:a16="http://schemas.microsoft.com/office/drawing/2014/main" id="{AA6211A1-C9EF-4AE7-8104-5B121961C5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sp>
        <p:nvSpPr>
          <p:cNvPr id="42" name="正方形/長方形 41">
            <a:extLst>
              <a:ext uri="{FF2B5EF4-FFF2-40B4-BE49-F238E27FC236}">
                <a16:creationId xmlns:a16="http://schemas.microsoft.com/office/drawing/2014/main" id="{8279420D-551A-4C6E-87AB-4DA29D0C3FDB}"/>
              </a:ext>
            </a:extLst>
          </p:cNvPr>
          <p:cNvSpPr/>
          <p:nvPr/>
        </p:nvSpPr>
        <p:spPr>
          <a:xfrm>
            <a:off x="395199" y="3643795"/>
            <a:ext cx="3576726" cy="3044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B4EE1E5-427B-4219-9CB3-158E67AB49AE}"/>
              </a:ext>
            </a:extLst>
          </p:cNvPr>
          <p:cNvSpPr txBox="1"/>
          <p:nvPr/>
        </p:nvSpPr>
        <p:spPr>
          <a:xfrm>
            <a:off x="508424" y="3712614"/>
            <a:ext cx="3369652" cy="369332"/>
          </a:xfrm>
          <a:prstGeom prst="rect">
            <a:avLst/>
          </a:prstGeom>
          <a:noFill/>
        </p:spPr>
        <p:txBody>
          <a:bodyPr wrap="square">
            <a:spAutoFit/>
          </a:bodyPr>
          <a:lstStyle/>
          <a:p>
            <a:r>
              <a:rPr lang="ja-JP" altLang="en-US" dirty="0">
                <a:latin typeface="游ゴシック" panose="020B0400000000000000" pitchFamily="50" charset="-128"/>
                <a:ea typeface="游ゴシック" panose="020B0400000000000000" pitchFamily="50" charset="-128"/>
              </a:rPr>
              <a:t>ＳＰＡメンバー制度のご案内</a:t>
            </a:r>
            <a:endParaRPr lang="en-US" altLang="ja-JP" dirty="0">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8C9799BB-8441-4E68-B34F-20566AB7610D}"/>
              </a:ext>
            </a:extLst>
          </p:cNvPr>
          <p:cNvSpPr txBox="1"/>
          <p:nvPr/>
        </p:nvSpPr>
        <p:spPr>
          <a:xfrm>
            <a:off x="461561" y="4098400"/>
            <a:ext cx="3269749" cy="430887"/>
          </a:xfrm>
          <a:prstGeom prst="rect">
            <a:avLst/>
          </a:prstGeom>
          <a:noFill/>
        </p:spPr>
        <p:txBody>
          <a:bodyPr wrap="square">
            <a:spAutoFit/>
          </a:bodyPr>
          <a:lstStyle/>
          <a:p>
            <a:r>
              <a:rPr kumimoji="1" lang="ja-JP" altLang="en-US" sz="1100" dirty="0">
                <a:latin typeface="游ゴシック" panose="020B0400000000000000" pitchFamily="50" charset="-128"/>
                <a:ea typeface="游ゴシック" panose="020B0400000000000000" pitchFamily="50" charset="-128"/>
              </a:rPr>
              <a:t>入会金・使用期限のないチャージ方式のメンバー制度を設けて</a:t>
            </a:r>
            <a:r>
              <a:rPr lang="ja-JP" altLang="en-US" sz="1100" dirty="0">
                <a:latin typeface="游ゴシック" panose="020B0400000000000000" pitchFamily="50" charset="-128"/>
                <a:ea typeface="游ゴシック" panose="020B0400000000000000" pitchFamily="50" charset="-128"/>
              </a:rPr>
              <a:t>おります</a:t>
            </a:r>
            <a:endParaRPr lang="en-US" altLang="ja-JP" sz="1100" dirty="0">
              <a:latin typeface="游ゴシック" panose="020B0400000000000000" pitchFamily="50" charset="-128"/>
              <a:ea typeface="游ゴシック" panose="020B0400000000000000" pitchFamily="50" charset="-128"/>
            </a:endParaRPr>
          </a:p>
        </p:txBody>
      </p:sp>
      <p:graphicFrame>
        <p:nvGraphicFramePr>
          <p:cNvPr id="47" name="表 18">
            <a:extLst>
              <a:ext uri="{FF2B5EF4-FFF2-40B4-BE49-F238E27FC236}">
                <a16:creationId xmlns:a16="http://schemas.microsoft.com/office/drawing/2014/main" id="{61A62F77-6E5E-4F2F-9505-14D903C9F7C3}"/>
              </a:ext>
            </a:extLst>
          </p:cNvPr>
          <p:cNvGraphicFramePr>
            <a:graphicFrameLocks noGrp="1"/>
          </p:cNvGraphicFramePr>
          <p:nvPr>
            <p:extLst>
              <p:ext uri="{D42A27DB-BD31-4B8C-83A1-F6EECF244321}">
                <p14:modId xmlns:p14="http://schemas.microsoft.com/office/powerpoint/2010/main" val="547368709"/>
              </p:ext>
            </p:extLst>
          </p:nvPr>
        </p:nvGraphicFramePr>
        <p:xfrm>
          <a:off x="439211" y="4492450"/>
          <a:ext cx="3473662" cy="1836000"/>
        </p:xfrm>
        <a:graphic>
          <a:graphicData uri="http://schemas.openxmlformats.org/drawingml/2006/table">
            <a:tbl>
              <a:tblPr firstRow="1" bandRow="1">
                <a:tableStyleId>{5C22544A-7EE6-4342-B048-85BDC9FD1C3A}</a:tableStyleId>
              </a:tblPr>
              <a:tblGrid>
                <a:gridCol w="1756518">
                  <a:extLst>
                    <a:ext uri="{9D8B030D-6E8A-4147-A177-3AD203B41FA5}">
                      <a16:colId xmlns:a16="http://schemas.microsoft.com/office/drawing/2014/main" val="827126930"/>
                    </a:ext>
                  </a:extLst>
                </a:gridCol>
                <a:gridCol w="1717144">
                  <a:extLst>
                    <a:ext uri="{9D8B030D-6E8A-4147-A177-3AD203B41FA5}">
                      <a16:colId xmlns:a16="http://schemas.microsoft.com/office/drawing/2014/main" val="291600744"/>
                    </a:ext>
                  </a:extLst>
                </a:gridCol>
              </a:tblGrid>
              <a:tr h="612000">
                <a:tc>
                  <a:txBody>
                    <a:bodyPr/>
                    <a:lstStyle/>
                    <a:p>
                      <a:r>
                        <a:rPr lang="ja-JP" altLang="en-US" sz="1400" b="0" dirty="0">
                          <a:solidFill>
                            <a:schemeClr val="tx1"/>
                          </a:solidFill>
                          <a:latin typeface="Yu Gothic Medium" panose="020B0500000000000000" pitchFamily="50" charset="-128"/>
                          <a:ea typeface="Yu Gothic Medium" panose="020B0500000000000000" pitchFamily="50" charset="-128"/>
                        </a:rPr>
                        <a:t>ビジターメンバー</a:t>
                      </a:r>
                      <a:endParaRPr kumimoji="1" lang="ja-JP" altLang="en-US" sz="1400" b="0" dirty="0">
                        <a:solidFill>
                          <a:schemeClr val="tx1"/>
                        </a:solidFill>
                        <a:latin typeface="Yu Gothic Medium" panose="020B0500000000000000" pitchFamily="50" charset="-128"/>
                        <a:ea typeface="Yu Gothic Medium" panose="020B05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b="0" dirty="0">
                          <a:solidFill>
                            <a:schemeClr val="tx1"/>
                          </a:solidFill>
                          <a:latin typeface="Yu Gothic Medium" panose="020B0500000000000000" pitchFamily="50" charset="-128"/>
                          <a:ea typeface="Yu Gothic Medium" panose="020B0500000000000000" pitchFamily="50" charset="-128"/>
                        </a:rPr>
                        <a:t>チャージ無し・</a:t>
                      </a:r>
                      <a:endParaRPr kumimoji="1" lang="en-US" altLang="ja-JP" sz="1100" b="0" dirty="0">
                        <a:solidFill>
                          <a:schemeClr val="tx1"/>
                        </a:solidFill>
                        <a:latin typeface="Yu Gothic Medium" panose="020B0500000000000000" pitchFamily="50" charset="-128"/>
                        <a:ea typeface="Yu Gothic Medium" panose="020B0500000000000000" pitchFamily="50" charset="-128"/>
                      </a:endParaRPr>
                    </a:p>
                    <a:p>
                      <a:r>
                        <a:rPr kumimoji="1" lang="ja-JP" altLang="en-US" sz="1100" b="0" dirty="0">
                          <a:solidFill>
                            <a:schemeClr val="tx1"/>
                          </a:solidFill>
                          <a:latin typeface="Yu Gothic Medium" panose="020B0500000000000000" pitchFamily="50" charset="-128"/>
                          <a:ea typeface="Yu Gothic Medium" panose="020B0500000000000000" pitchFamily="50" charset="-128"/>
                        </a:rPr>
                        <a:t>全メニュー通常料金</a:t>
                      </a:r>
                      <a:endParaRPr kumimoji="1" lang="ja-JP" altLang="en-US" sz="1400" b="0" dirty="0">
                        <a:solidFill>
                          <a:schemeClr val="tx1"/>
                        </a:solidFill>
                        <a:latin typeface="Yu Gothic Medium" panose="020B0500000000000000" pitchFamily="50" charset="-128"/>
                        <a:ea typeface="Yu Gothic Medium" panose="020B0500000000000000" pitchFamily="50" charset="-128"/>
                      </a:endParaRPr>
                    </a:p>
                  </a:txBody>
                  <a:tcPr marL="45720" marR="4572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2395664"/>
                  </a:ext>
                </a:extLst>
              </a:tr>
              <a:tr h="612000">
                <a:tc>
                  <a:txBody>
                    <a:bodyPr/>
                    <a:lstStyle/>
                    <a:p>
                      <a:r>
                        <a:rPr lang="ja-JP" altLang="en-US" sz="1400" b="0" dirty="0">
                          <a:solidFill>
                            <a:schemeClr val="tx1"/>
                          </a:solidFill>
                          <a:latin typeface="Yu Gothic Medium" panose="020B0500000000000000" pitchFamily="50" charset="-128"/>
                          <a:ea typeface="Yu Gothic Medium" panose="020B0500000000000000" pitchFamily="50" charset="-128"/>
                        </a:rPr>
                        <a:t>ゴールドメンバー</a:t>
                      </a:r>
                      <a:endParaRPr kumimoji="1" lang="ja-JP" altLang="en-US" sz="1400" b="0" dirty="0">
                        <a:solidFill>
                          <a:schemeClr val="tx1"/>
                        </a:solidFill>
                        <a:latin typeface="Yu Gothic Medium" panose="020B0500000000000000" pitchFamily="50" charset="-128"/>
                        <a:ea typeface="Yu Gothic Medium" panose="020B05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400" b="0" dirty="0">
                          <a:solidFill>
                            <a:schemeClr val="tx1"/>
                          </a:solidFill>
                          <a:latin typeface="Yu Gothic Medium" panose="020B0500000000000000" pitchFamily="50" charset="-128"/>
                          <a:ea typeface="Yu Gothic Medium" panose="020B0500000000000000" pitchFamily="50" charset="-128"/>
                        </a:rPr>
                        <a:t>\100,000</a:t>
                      </a:r>
                      <a:r>
                        <a:rPr kumimoji="1" lang="ja-JP" altLang="en-US" sz="1400" b="0" dirty="0">
                          <a:solidFill>
                            <a:schemeClr val="tx1"/>
                          </a:solidFill>
                          <a:latin typeface="Yu Gothic Medium" panose="020B0500000000000000" pitchFamily="50" charset="-128"/>
                          <a:ea typeface="Yu Gothic Medium" panose="020B0500000000000000" pitchFamily="50" charset="-128"/>
                        </a:rPr>
                        <a:t>チャージ</a:t>
                      </a:r>
                      <a:endParaRPr kumimoji="1" lang="en-US" altLang="ja-JP" sz="1400" b="0" dirty="0">
                        <a:solidFill>
                          <a:schemeClr val="tx1"/>
                        </a:solidFill>
                        <a:latin typeface="Yu Gothic Medium" panose="020B0500000000000000" pitchFamily="50" charset="-128"/>
                        <a:ea typeface="Yu Gothic Medium" panose="020B0500000000000000" pitchFamily="50" charset="-128"/>
                      </a:endParaRPr>
                    </a:p>
                    <a:p>
                      <a:endParaRPr kumimoji="1" lang="ja-JP" altLang="en-US" sz="1400" b="0" dirty="0">
                        <a:solidFill>
                          <a:schemeClr val="tx1"/>
                        </a:solidFill>
                        <a:latin typeface="Yu Gothic Medium" panose="020B0500000000000000" pitchFamily="50" charset="-128"/>
                        <a:ea typeface="Yu Gothic Medium" panose="020B0500000000000000" pitchFamily="50" charset="-128"/>
                      </a:endParaRPr>
                    </a:p>
                  </a:txBody>
                  <a:tcPr marL="45720" marR="4572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183933"/>
                  </a:ext>
                </a:extLst>
              </a:tr>
              <a:tr h="612000">
                <a:tc>
                  <a:txBody>
                    <a:bodyPr/>
                    <a:lstStyle/>
                    <a:p>
                      <a:r>
                        <a:rPr lang="ja-JP" altLang="en-US" sz="1400" b="0" dirty="0">
                          <a:solidFill>
                            <a:schemeClr val="tx1"/>
                          </a:solidFill>
                          <a:latin typeface="Yu Gothic Medium" panose="020B0500000000000000" pitchFamily="50" charset="-128"/>
                          <a:ea typeface="Yu Gothic Medium" panose="020B0500000000000000" pitchFamily="50" charset="-128"/>
                        </a:rPr>
                        <a:t>プラチナメンバー</a:t>
                      </a:r>
                      <a:endParaRPr kumimoji="1" lang="ja-JP" altLang="en-US" sz="1050" b="0" dirty="0">
                        <a:solidFill>
                          <a:schemeClr val="tx1"/>
                        </a:solidFill>
                        <a:latin typeface="Yu Gothic Medium" panose="020B0500000000000000" pitchFamily="50" charset="-128"/>
                        <a:ea typeface="Yu Gothic Medium" panose="020B05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400" b="0" dirty="0">
                          <a:solidFill>
                            <a:schemeClr val="tx1"/>
                          </a:solidFill>
                          <a:latin typeface="Yu Gothic Medium" panose="020B0500000000000000" pitchFamily="50" charset="-128"/>
                          <a:ea typeface="Yu Gothic Medium" panose="020B0500000000000000" pitchFamily="50" charset="-128"/>
                        </a:rPr>
                        <a:t>\200,000</a:t>
                      </a:r>
                      <a:r>
                        <a:rPr kumimoji="1" lang="ja-JP" altLang="en-US" sz="1400" b="0" dirty="0">
                          <a:solidFill>
                            <a:schemeClr val="tx1"/>
                          </a:solidFill>
                          <a:latin typeface="Yu Gothic Medium" panose="020B0500000000000000" pitchFamily="50" charset="-128"/>
                          <a:ea typeface="Yu Gothic Medium" panose="020B0500000000000000" pitchFamily="50" charset="-128"/>
                        </a:rPr>
                        <a:t>チャージ</a:t>
                      </a:r>
                      <a:endParaRPr kumimoji="1" lang="en-US" altLang="ja-JP" sz="1400" b="0" dirty="0">
                        <a:solidFill>
                          <a:schemeClr val="tx1"/>
                        </a:solidFill>
                        <a:latin typeface="Yu Gothic Medium" panose="020B0500000000000000" pitchFamily="50" charset="-128"/>
                        <a:ea typeface="Yu Gothic Medium" panose="020B0500000000000000" pitchFamily="50" charset="-128"/>
                      </a:endParaRPr>
                    </a:p>
                    <a:p>
                      <a:endParaRPr kumimoji="1" lang="ja-JP" altLang="en-US" sz="1400" b="0" dirty="0">
                        <a:solidFill>
                          <a:schemeClr val="tx1"/>
                        </a:solidFill>
                        <a:latin typeface="Yu Gothic Medium" panose="020B0500000000000000" pitchFamily="50" charset="-128"/>
                        <a:ea typeface="Yu Gothic Medium" panose="020B0500000000000000" pitchFamily="50" charset="-128"/>
                      </a:endParaRPr>
                    </a:p>
                  </a:txBody>
                  <a:tcPr marL="45720" marR="4572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1154126"/>
                  </a:ext>
                </a:extLst>
              </a:tr>
            </a:tbl>
          </a:graphicData>
        </a:graphic>
      </p:graphicFrame>
      <p:sp>
        <p:nvSpPr>
          <p:cNvPr id="49" name="テキスト ボックス 48">
            <a:extLst>
              <a:ext uri="{FF2B5EF4-FFF2-40B4-BE49-F238E27FC236}">
                <a16:creationId xmlns:a16="http://schemas.microsoft.com/office/drawing/2014/main" id="{9D1DF47F-3EC1-4D5A-A965-D8DA785E8751}"/>
              </a:ext>
            </a:extLst>
          </p:cNvPr>
          <p:cNvSpPr txBox="1"/>
          <p:nvPr/>
        </p:nvSpPr>
        <p:spPr>
          <a:xfrm>
            <a:off x="2232593" y="5435152"/>
            <a:ext cx="1531777" cy="234286"/>
          </a:xfrm>
          <a:prstGeom prst="rect">
            <a:avLst/>
          </a:prstGeom>
          <a:solidFill>
            <a:schemeClr val="tx1"/>
          </a:solidFill>
        </p:spPr>
        <p:txBody>
          <a:bodyPr wrap="square" lIns="0" tIns="36000" rIns="0" bIns="36000" anchor="ctr">
            <a:spAutoFit/>
          </a:bodyPr>
          <a:lstStyle/>
          <a:p>
            <a:pPr algn="ctr"/>
            <a:r>
              <a:rPr lang="ja-JP" altLang="en-US" sz="1000" b="1" dirty="0">
                <a:solidFill>
                  <a:schemeClr val="bg1"/>
                </a:solidFill>
                <a:latin typeface="游ゴシック" panose="020B0400000000000000" pitchFamily="50" charset="-128"/>
                <a:ea typeface="游ゴシック" panose="020B0400000000000000" pitchFamily="50" charset="-128"/>
              </a:rPr>
              <a:t>全メニュー約</a:t>
            </a:r>
            <a:r>
              <a:rPr lang="en-US" altLang="ja-JP" sz="1000" b="1" dirty="0">
                <a:solidFill>
                  <a:schemeClr val="bg1"/>
                </a:solidFill>
                <a:latin typeface="游ゴシック" panose="020B0400000000000000" pitchFamily="50" charset="-128"/>
                <a:ea typeface="游ゴシック" panose="020B0400000000000000" pitchFamily="50" charset="-128"/>
              </a:rPr>
              <a:t>10</a:t>
            </a:r>
            <a:r>
              <a:rPr lang="ja-JP" altLang="en-US" sz="1000" b="1" dirty="0">
                <a:solidFill>
                  <a:schemeClr val="bg1"/>
                </a:solidFill>
                <a:latin typeface="游ゴシック" panose="020B0400000000000000" pitchFamily="50" charset="-128"/>
                <a:ea typeface="游ゴシック" panose="020B0400000000000000" pitchFamily="50" charset="-128"/>
              </a:rPr>
              <a:t>％</a:t>
            </a:r>
            <a:r>
              <a:rPr lang="en-US" altLang="ja-JP" sz="1000" b="1" dirty="0">
                <a:solidFill>
                  <a:schemeClr val="bg1"/>
                </a:solidFill>
                <a:latin typeface="游ゴシック" panose="020B0400000000000000" pitchFamily="50" charset="-128"/>
                <a:ea typeface="游ゴシック" panose="020B0400000000000000" pitchFamily="50" charset="-128"/>
              </a:rPr>
              <a:t>OFF</a:t>
            </a:r>
            <a:endParaRPr lang="ja-JP" altLang="en-US" sz="1000" b="1" dirty="0">
              <a:solidFill>
                <a:schemeClr val="bg1"/>
              </a:solidFill>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61374C0F-4787-4E2B-9EE2-56E1A7DE15DD}"/>
              </a:ext>
            </a:extLst>
          </p:cNvPr>
          <p:cNvSpPr txBox="1"/>
          <p:nvPr/>
        </p:nvSpPr>
        <p:spPr>
          <a:xfrm>
            <a:off x="2231767" y="6046406"/>
            <a:ext cx="1531777" cy="234286"/>
          </a:xfrm>
          <a:prstGeom prst="rect">
            <a:avLst/>
          </a:prstGeom>
          <a:solidFill>
            <a:schemeClr val="tx1"/>
          </a:solidFill>
        </p:spPr>
        <p:txBody>
          <a:bodyPr wrap="square" lIns="0" tIns="36000" rIns="0" bIns="36000" anchor="ctr">
            <a:spAutoFit/>
          </a:bodyPr>
          <a:lstStyle/>
          <a:p>
            <a:pPr algn="ctr"/>
            <a:r>
              <a:rPr lang="ja-JP" altLang="en-US" sz="1000" b="1" dirty="0">
                <a:solidFill>
                  <a:schemeClr val="bg1"/>
                </a:solidFill>
                <a:latin typeface="游ゴシック" panose="020B0400000000000000" pitchFamily="50" charset="-128"/>
                <a:ea typeface="游ゴシック" panose="020B0400000000000000" pitchFamily="50" charset="-128"/>
              </a:rPr>
              <a:t>全メニュー約</a:t>
            </a:r>
            <a:r>
              <a:rPr lang="en-US" altLang="ja-JP" sz="1000" b="1" dirty="0">
                <a:solidFill>
                  <a:schemeClr val="bg1"/>
                </a:solidFill>
                <a:latin typeface="游ゴシック" panose="020B0400000000000000" pitchFamily="50" charset="-128"/>
                <a:ea typeface="游ゴシック" panose="020B0400000000000000" pitchFamily="50" charset="-128"/>
              </a:rPr>
              <a:t>20</a:t>
            </a:r>
            <a:r>
              <a:rPr lang="ja-JP" altLang="en-US" sz="1000" b="1" dirty="0">
                <a:solidFill>
                  <a:schemeClr val="bg1"/>
                </a:solidFill>
                <a:latin typeface="游ゴシック" panose="020B0400000000000000" pitchFamily="50" charset="-128"/>
                <a:ea typeface="游ゴシック" panose="020B0400000000000000" pitchFamily="50" charset="-128"/>
              </a:rPr>
              <a:t>％</a:t>
            </a:r>
            <a:r>
              <a:rPr lang="en-US" altLang="ja-JP" sz="1000" b="1" dirty="0">
                <a:solidFill>
                  <a:schemeClr val="bg1"/>
                </a:solidFill>
                <a:latin typeface="游ゴシック" panose="020B0400000000000000" pitchFamily="50" charset="-128"/>
                <a:ea typeface="游ゴシック" panose="020B0400000000000000" pitchFamily="50" charset="-128"/>
              </a:rPr>
              <a:t>OFF</a:t>
            </a:r>
            <a:endParaRPr lang="ja-JP" altLang="en-US" sz="1000" b="1" dirty="0">
              <a:solidFill>
                <a:schemeClr val="bg1"/>
              </a:solidFill>
              <a:latin typeface="游ゴシック" panose="020B0400000000000000" pitchFamily="50" charset="-128"/>
              <a:ea typeface="游ゴシック" panose="020B0400000000000000" pitchFamily="50" charset="-128"/>
            </a:endParaRPr>
          </a:p>
        </p:txBody>
      </p:sp>
      <p:cxnSp>
        <p:nvCxnSpPr>
          <p:cNvPr id="64" name="直線コネクタ 63">
            <a:extLst>
              <a:ext uri="{FF2B5EF4-FFF2-40B4-BE49-F238E27FC236}">
                <a16:creationId xmlns:a16="http://schemas.microsoft.com/office/drawing/2014/main" id="{350BC94B-1A70-43F6-A541-B5A97DFEDA55}"/>
              </a:ext>
            </a:extLst>
          </p:cNvPr>
          <p:cNvCxnSpPr>
            <a:cxnSpLocks/>
          </p:cNvCxnSpPr>
          <p:nvPr/>
        </p:nvCxnSpPr>
        <p:spPr>
          <a:xfrm flipV="1">
            <a:off x="498165" y="4040251"/>
            <a:ext cx="3296943" cy="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409EA003-F9ED-49EF-9221-2010775FE51F}"/>
              </a:ext>
            </a:extLst>
          </p:cNvPr>
          <p:cNvSpPr txBox="1"/>
          <p:nvPr/>
        </p:nvSpPr>
        <p:spPr>
          <a:xfrm>
            <a:off x="563901" y="6325081"/>
            <a:ext cx="3314175" cy="369332"/>
          </a:xfrm>
          <a:prstGeom prst="rect">
            <a:avLst/>
          </a:prstGeom>
          <a:noFill/>
        </p:spPr>
        <p:txBody>
          <a:bodyPr wrap="square">
            <a:spAutoFit/>
          </a:bodyPr>
          <a:lstStyle/>
          <a:p>
            <a:r>
              <a:rPr lang="ja-JP" altLang="en-US" sz="900" dirty="0">
                <a:latin typeface="游ゴシック" panose="020B0400000000000000" pitchFamily="50" charset="-128"/>
                <a:ea typeface="游ゴシック" panose="020B0400000000000000" pitchFamily="50" charset="-128"/>
              </a:rPr>
              <a:t>割引特典の他にも、無料のセルフホワイトニングなど様々な嬉しい特典をご用意しております。</a:t>
            </a:r>
            <a:endParaRPr lang="ja-JP" altLang="en-US" sz="900" dirty="0"/>
          </a:p>
        </p:txBody>
      </p:sp>
      <p:sp>
        <p:nvSpPr>
          <p:cNvPr id="66" name="グラフィックス 26" descr="トランプのダイヤ">
            <a:extLst>
              <a:ext uri="{FF2B5EF4-FFF2-40B4-BE49-F238E27FC236}">
                <a16:creationId xmlns:a16="http://schemas.microsoft.com/office/drawing/2014/main" id="{323F8BFF-EFBB-4306-A2CA-A8025F92FBF2}"/>
              </a:ext>
            </a:extLst>
          </p:cNvPr>
          <p:cNvSpPr>
            <a:spLocks noChangeAspect="1"/>
          </p:cNvSpPr>
          <p:nvPr/>
        </p:nvSpPr>
        <p:spPr>
          <a:xfrm flipV="1">
            <a:off x="500507" y="6389720"/>
            <a:ext cx="100290" cy="110568"/>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chemeClr val="tx1"/>
          </a:solidFill>
          <a:ln w="3969" cap="flat">
            <a:noFill/>
            <a:prstDash val="solid"/>
            <a:miter/>
          </a:ln>
        </p:spPr>
        <p:txBody>
          <a:bodyPr rtlCol="0" anchor="ctr"/>
          <a:lstStyle/>
          <a:p>
            <a:endParaRPr lang="ja-JP" altLang="en-US"/>
          </a:p>
        </p:txBody>
      </p:sp>
      <p:grpSp>
        <p:nvGrpSpPr>
          <p:cNvPr id="70" name="グループ化 69">
            <a:extLst>
              <a:ext uri="{FF2B5EF4-FFF2-40B4-BE49-F238E27FC236}">
                <a16:creationId xmlns:a16="http://schemas.microsoft.com/office/drawing/2014/main" id="{BD910738-22E6-4F09-9AD3-BF9B23AF0C82}"/>
              </a:ext>
            </a:extLst>
          </p:cNvPr>
          <p:cNvGrpSpPr/>
          <p:nvPr/>
        </p:nvGrpSpPr>
        <p:grpSpPr>
          <a:xfrm>
            <a:off x="4162424" y="3696126"/>
            <a:ext cx="2270715" cy="307777"/>
            <a:chOff x="4277211" y="3755875"/>
            <a:chExt cx="2270715" cy="307777"/>
          </a:xfrm>
        </p:grpSpPr>
        <p:sp>
          <p:nvSpPr>
            <p:cNvPr id="72" name="正方形/長方形 71">
              <a:extLst>
                <a:ext uri="{FF2B5EF4-FFF2-40B4-BE49-F238E27FC236}">
                  <a16:creationId xmlns:a16="http://schemas.microsoft.com/office/drawing/2014/main" id="{E0869D76-B578-461C-AAC4-ADA15DF6EF48}"/>
                </a:ext>
              </a:extLst>
            </p:cNvPr>
            <p:cNvSpPr/>
            <p:nvPr/>
          </p:nvSpPr>
          <p:spPr>
            <a:xfrm>
              <a:off x="4376700" y="3912942"/>
              <a:ext cx="2124000" cy="97452"/>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73" name="グラフィックス 26" descr="トランプのダイヤ">
              <a:extLst>
                <a:ext uri="{FF2B5EF4-FFF2-40B4-BE49-F238E27FC236}">
                  <a16:creationId xmlns:a16="http://schemas.microsoft.com/office/drawing/2014/main" id="{E81C391C-677B-4D70-B180-2FE7B101AF75}"/>
                </a:ext>
              </a:extLst>
            </p:cNvPr>
            <p:cNvSpPr>
              <a:spLocks noChangeAspect="1"/>
            </p:cNvSpPr>
            <p:nvPr/>
          </p:nvSpPr>
          <p:spPr>
            <a:xfrm flipV="1">
              <a:off x="4277211" y="3819764"/>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b="1"/>
            </a:p>
          </p:txBody>
        </p:sp>
        <p:sp>
          <p:nvSpPr>
            <p:cNvPr id="76" name="テキスト ボックス 75">
              <a:extLst>
                <a:ext uri="{FF2B5EF4-FFF2-40B4-BE49-F238E27FC236}">
                  <a16:creationId xmlns:a16="http://schemas.microsoft.com/office/drawing/2014/main" id="{C44675ED-DB09-482A-8664-E6EE4A2CAF5D}"/>
                </a:ext>
              </a:extLst>
            </p:cNvPr>
            <p:cNvSpPr txBox="1"/>
            <p:nvPr/>
          </p:nvSpPr>
          <p:spPr>
            <a:xfrm>
              <a:off x="4378823" y="3755875"/>
              <a:ext cx="2169103" cy="307777"/>
            </a:xfrm>
            <a:prstGeom prst="rect">
              <a:avLst/>
            </a:prstGeom>
            <a:noFill/>
            <a:ln>
              <a:noFill/>
            </a:ln>
          </p:spPr>
          <p:txBody>
            <a:bodyPr wrap="square" rtlCol="0" anchor="ctr">
              <a:spAutoFit/>
            </a:bodyPr>
            <a:lstStyle/>
            <a:p>
              <a:r>
                <a:rPr kumimoji="1" lang="ja-JP" altLang="en-US" sz="1400" b="1" dirty="0">
                  <a:latin typeface="游ゴシック" panose="020B0400000000000000" pitchFamily="50" charset="-128"/>
                  <a:ea typeface="游ゴシック" panose="020B0400000000000000" pitchFamily="50" charset="-128"/>
                </a:rPr>
                <a:t>初回お試しメニュー</a:t>
              </a:r>
              <a:endParaRPr kumimoji="1" lang="en-US" altLang="ja-JP" sz="1400" b="1" dirty="0">
                <a:latin typeface="游ゴシック" panose="020B0400000000000000" pitchFamily="50" charset="-128"/>
                <a:ea typeface="游ゴシック" panose="020B0400000000000000" pitchFamily="50" charset="-128"/>
              </a:endParaRPr>
            </a:p>
          </p:txBody>
        </p:sp>
      </p:grpSp>
      <p:sp>
        <p:nvSpPr>
          <p:cNvPr id="77" name="テキスト ボックス 76">
            <a:extLst>
              <a:ext uri="{FF2B5EF4-FFF2-40B4-BE49-F238E27FC236}">
                <a16:creationId xmlns:a16="http://schemas.microsoft.com/office/drawing/2014/main" id="{18E24E8B-974E-45B5-8230-19461CE751CD}"/>
              </a:ext>
            </a:extLst>
          </p:cNvPr>
          <p:cNvSpPr txBox="1"/>
          <p:nvPr/>
        </p:nvSpPr>
        <p:spPr>
          <a:xfrm>
            <a:off x="4214348" y="4077076"/>
            <a:ext cx="3284948" cy="430887"/>
          </a:xfrm>
          <a:prstGeom prst="rect">
            <a:avLst/>
          </a:prstGeom>
          <a:noFill/>
        </p:spPr>
        <p:txBody>
          <a:bodyPr wrap="square" rtlCol="0">
            <a:spAutoFit/>
          </a:bodyPr>
          <a:lstStyle>
            <a:defPPr>
              <a:defRPr lang="ja-JP"/>
            </a:defPPr>
            <a:lvl1pPr>
              <a:defRPr sz="1100">
                <a:latin typeface="游ゴシック" panose="020B0400000000000000" pitchFamily="50" charset="-128"/>
                <a:ea typeface="游ゴシック" panose="020B0400000000000000" pitchFamily="50" charset="-128"/>
              </a:defRPr>
            </a:lvl1pPr>
          </a:lstStyle>
          <a:p>
            <a:r>
              <a:rPr lang="ja-JP" altLang="en-US" dirty="0"/>
              <a:t>初回お試し痩身くっきりフェイスライン　</a:t>
            </a:r>
            <a:r>
              <a:rPr lang="en-US" altLang="ja-JP" dirty="0"/>
              <a:t>\5,500</a:t>
            </a:r>
          </a:p>
          <a:p>
            <a:r>
              <a:rPr lang="ja-JP" altLang="en-US" dirty="0"/>
              <a:t>（フェイシャルハイフ</a:t>
            </a:r>
            <a:r>
              <a:rPr lang="en-US" altLang="ja-JP" dirty="0"/>
              <a:t>100</a:t>
            </a:r>
            <a:r>
              <a:rPr lang="ja-JP" altLang="en-US" dirty="0"/>
              <a:t>プッシュ）</a:t>
            </a:r>
            <a:endParaRPr lang="en-US" altLang="ja-JP" dirty="0"/>
          </a:p>
        </p:txBody>
      </p:sp>
      <p:sp>
        <p:nvSpPr>
          <p:cNvPr id="17" name="テキスト ボックス 16">
            <a:extLst>
              <a:ext uri="{FF2B5EF4-FFF2-40B4-BE49-F238E27FC236}">
                <a16:creationId xmlns:a16="http://schemas.microsoft.com/office/drawing/2014/main" id="{693F47A6-CDEB-4F2F-9B7A-83D20EDBAA8C}"/>
              </a:ext>
            </a:extLst>
          </p:cNvPr>
          <p:cNvSpPr txBox="1"/>
          <p:nvPr/>
        </p:nvSpPr>
        <p:spPr>
          <a:xfrm>
            <a:off x="4221388" y="4576436"/>
            <a:ext cx="3377965" cy="600164"/>
          </a:xfrm>
          <a:prstGeom prst="rect">
            <a:avLst/>
          </a:prstGeom>
          <a:noFill/>
        </p:spPr>
        <p:txBody>
          <a:bodyPr wrap="square" rtlCol="0">
            <a:spAutoFit/>
          </a:bodyPr>
          <a:lstStyle>
            <a:defPPr>
              <a:defRPr lang="ja-JP"/>
            </a:defPPr>
            <a:lvl1pPr>
              <a:defRPr sz="1100">
                <a:latin typeface="游ゴシック" panose="020B0400000000000000" pitchFamily="50" charset="-128"/>
                <a:ea typeface="游ゴシック" panose="020B0400000000000000" pitchFamily="50" charset="-128"/>
              </a:defRPr>
            </a:lvl1pPr>
          </a:lstStyle>
          <a:p>
            <a:r>
              <a:rPr lang="ja-JP" altLang="en-US" dirty="0"/>
              <a:t>初回お試し痩身フェイシャルハイフ</a:t>
            </a:r>
            <a:r>
              <a:rPr lang="en-US" altLang="ja-JP" dirty="0"/>
              <a:t>MAX</a:t>
            </a:r>
            <a:r>
              <a:rPr lang="ja-JP" altLang="en-US" dirty="0"/>
              <a:t>　</a:t>
            </a:r>
            <a:r>
              <a:rPr lang="en-US" altLang="ja-JP" dirty="0"/>
              <a:t>\16,500</a:t>
            </a:r>
          </a:p>
          <a:p>
            <a:r>
              <a:rPr lang="ja-JP" altLang="en-US" dirty="0"/>
              <a:t>（フェイシャルハイフ</a:t>
            </a:r>
            <a:r>
              <a:rPr lang="en-US" altLang="ja-JP" dirty="0"/>
              <a:t>300</a:t>
            </a:r>
            <a:r>
              <a:rPr lang="ja-JP" altLang="en-US" dirty="0"/>
              <a:t>プッシュ）</a:t>
            </a:r>
            <a:endParaRPr lang="en-US" altLang="ja-JP" dirty="0"/>
          </a:p>
          <a:p>
            <a:endParaRPr lang="en-US" altLang="ja-JP" dirty="0"/>
          </a:p>
        </p:txBody>
      </p:sp>
      <p:sp>
        <p:nvSpPr>
          <p:cNvPr id="50" name="テキスト ボックス 49">
            <a:extLst>
              <a:ext uri="{FF2B5EF4-FFF2-40B4-BE49-F238E27FC236}">
                <a16:creationId xmlns:a16="http://schemas.microsoft.com/office/drawing/2014/main" id="{08FDCFA0-83AF-4A76-B3D8-A5547FF7823F}"/>
              </a:ext>
            </a:extLst>
          </p:cNvPr>
          <p:cNvSpPr txBox="1"/>
          <p:nvPr/>
        </p:nvSpPr>
        <p:spPr>
          <a:xfrm>
            <a:off x="7193034" y="4730929"/>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
        <p:nvSpPr>
          <p:cNvPr id="53" name="テキスト ボックス 52">
            <a:extLst>
              <a:ext uri="{FF2B5EF4-FFF2-40B4-BE49-F238E27FC236}">
                <a16:creationId xmlns:a16="http://schemas.microsoft.com/office/drawing/2014/main" id="{B55A3B09-74E0-4272-8A50-7FABC20D10E1}"/>
              </a:ext>
            </a:extLst>
          </p:cNvPr>
          <p:cNvSpPr txBox="1"/>
          <p:nvPr/>
        </p:nvSpPr>
        <p:spPr>
          <a:xfrm>
            <a:off x="7113323" y="4213815"/>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
        <p:nvSpPr>
          <p:cNvPr id="55" name="テキスト ボックス 54">
            <a:extLst>
              <a:ext uri="{FF2B5EF4-FFF2-40B4-BE49-F238E27FC236}">
                <a16:creationId xmlns:a16="http://schemas.microsoft.com/office/drawing/2014/main" id="{6E28939B-4851-4BA5-9B7F-1E4859103947}"/>
              </a:ext>
            </a:extLst>
          </p:cNvPr>
          <p:cNvSpPr txBox="1"/>
          <p:nvPr/>
        </p:nvSpPr>
        <p:spPr>
          <a:xfrm>
            <a:off x="4031426" y="2503077"/>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
        <p:nvSpPr>
          <p:cNvPr id="57" name="テキスト ボックス 56">
            <a:extLst>
              <a:ext uri="{FF2B5EF4-FFF2-40B4-BE49-F238E27FC236}">
                <a16:creationId xmlns:a16="http://schemas.microsoft.com/office/drawing/2014/main" id="{F9E2B6D3-73FE-4A6C-A0A0-6295645DA42B}"/>
              </a:ext>
            </a:extLst>
          </p:cNvPr>
          <p:cNvSpPr txBox="1"/>
          <p:nvPr/>
        </p:nvSpPr>
        <p:spPr>
          <a:xfrm>
            <a:off x="4101918" y="2692248"/>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
        <p:nvSpPr>
          <p:cNvPr id="58" name="テキスト ボックス 57">
            <a:extLst>
              <a:ext uri="{FF2B5EF4-FFF2-40B4-BE49-F238E27FC236}">
                <a16:creationId xmlns:a16="http://schemas.microsoft.com/office/drawing/2014/main" id="{C4BA59A6-156D-47C9-9755-A5C33C70B015}"/>
              </a:ext>
            </a:extLst>
          </p:cNvPr>
          <p:cNvSpPr txBox="1"/>
          <p:nvPr/>
        </p:nvSpPr>
        <p:spPr>
          <a:xfrm>
            <a:off x="4013401" y="3074463"/>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
        <p:nvSpPr>
          <p:cNvPr id="59" name="テキスト ボックス 58">
            <a:extLst>
              <a:ext uri="{FF2B5EF4-FFF2-40B4-BE49-F238E27FC236}">
                <a16:creationId xmlns:a16="http://schemas.microsoft.com/office/drawing/2014/main" id="{9B46ADBD-7872-4139-BE51-7D5E23C21EE9}"/>
              </a:ext>
            </a:extLst>
          </p:cNvPr>
          <p:cNvSpPr txBox="1"/>
          <p:nvPr/>
        </p:nvSpPr>
        <p:spPr>
          <a:xfrm>
            <a:off x="7142145" y="2417236"/>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Tree>
    <p:extLst>
      <p:ext uri="{BB962C8B-B14F-4D97-AF65-F5344CB8AC3E}">
        <p14:creationId xmlns:p14="http://schemas.microsoft.com/office/powerpoint/2010/main" val="300361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8841EC8-C466-49CF-BECA-D2C5997BD223}"/>
              </a:ext>
            </a:extLst>
          </p:cNvPr>
          <p:cNvSpPr/>
          <p:nvPr/>
        </p:nvSpPr>
        <p:spPr>
          <a:xfrm>
            <a:off x="301437" y="156411"/>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panose="020B0400000000000000" pitchFamily="50" charset="-128"/>
                <a:ea typeface="游ゴシック" panose="020B0400000000000000" pitchFamily="50" charset="-128"/>
              </a:rPr>
              <a:t>　</a:t>
            </a:r>
          </a:p>
        </p:txBody>
      </p:sp>
      <p:pic>
        <p:nvPicPr>
          <p:cNvPr id="5" name="図 4" descr="テキスト&#10;&#10;自動的に生成された説明">
            <a:extLst>
              <a:ext uri="{FF2B5EF4-FFF2-40B4-BE49-F238E27FC236}">
                <a16:creationId xmlns:a16="http://schemas.microsoft.com/office/drawing/2014/main" id="{5DB66141-3F7B-4DD6-9CAF-1F85BD7F10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grpSp>
        <p:nvGrpSpPr>
          <p:cNvPr id="7" name="グループ化 6">
            <a:extLst>
              <a:ext uri="{FF2B5EF4-FFF2-40B4-BE49-F238E27FC236}">
                <a16:creationId xmlns:a16="http://schemas.microsoft.com/office/drawing/2014/main" id="{0346A5A5-19A8-4D39-86E6-07B83B4D93B2}"/>
              </a:ext>
            </a:extLst>
          </p:cNvPr>
          <p:cNvGrpSpPr/>
          <p:nvPr/>
        </p:nvGrpSpPr>
        <p:grpSpPr>
          <a:xfrm>
            <a:off x="2071939" y="382598"/>
            <a:ext cx="5564601" cy="399161"/>
            <a:chOff x="2071939" y="382598"/>
            <a:chExt cx="5564601" cy="399161"/>
          </a:xfrm>
        </p:grpSpPr>
        <p:sp>
          <p:nvSpPr>
            <p:cNvPr id="8" name="正方形/長方形 7">
              <a:extLst>
                <a:ext uri="{FF2B5EF4-FFF2-40B4-BE49-F238E27FC236}">
                  <a16:creationId xmlns:a16="http://schemas.microsoft.com/office/drawing/2014/main" id="{F1A3872A-D749-4A28-9952-1DD6AC8F884E}"/>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68618BD-A642-434C-B12F-4284F753F5E1}"/>
                </a:ext>
              </a:extLst>
            </p:cNvPr>
            <p:cNvSpPr txBox="1"/>
            <p:nvPr/>
          </p:nvSpPr>
          <p:spPr>
            <a:xfrm>
              <a:off x="2071939" y="412427"/>
              <a:ext cx="2622884" cy="369332"/>
            </a:xfrm>
            <a:prstGeom prst="rect">
              <a:avLst/>
            </a:prstGeom>
            <a:noFill/>
          </p:spPr>
          <p:txBody>
            <a:bodyPr wrap="square" rtlCol="0">
              <a:spAutoFit/>
            </a:bodyPr>
            <a:lstStyle/>
            <a:p>
              <a:r>
                <a:rPr kumimoji="1" lang="ja-JP" altLang="en-US" dirty="0">
                  <a:solidFill>
                    <a:schemeClr val="bg1"/>
                  </a:solidFill>
                  <a:latin typeface="游ゴシック" panose="020B0400000000000000" pitchFamily="50" charset="-128"/>
                  <a:ea typeface="游ゴシック" panose="020B0400000000000000" pitchFamily="50" charset="-128"/>
                </a:rPr>
                <a:t>美肌</a:t>
              </a:r>
              <a:endParaRPr kumimoji="1" lang="en-US" altLang="ja-JP" dirty="0">
                <a:solidFill>
                  <a:schemeClr val="bg1"/>
                </a:solidFill>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DCBEAF4A-F73C-4425-AEAB-5A1635F8186B}"/>
                </a:ext>
              </a:extLst>
            </p:cNvPr>
            <p:cNvSpPr txBox="1"/>
            <p:nvPr/>
          </p:nvSpPr>
          <p:spPr>
            <a:xfrm>
              <a:off x="3983584" y="497979"/>
              <a:ext cx="3539989" cy="253916"/>
            </a:xfrm>
            <a:prstGeom prst="rect">
              <a:avLst/>
            </a:prstGeom>
            <a:noFill/>
          </p:spPr>
          <p:txBody>
            <a:bodyPr wrap="square" rtlCol="0">
              <a:spAutoFit/>
            </a:bodyPr>
            <a:lstStyle/>
            <a:p>
              <a:pPr algn="r"/>
              <a:r>
                <a:rPr lang="en-US" altLang="ja-JP" sz="105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LAGUNA NIGUEL BEAUTIFUL SKIN Menu </a:t>
              </a:r>
            </a:p>
          </p:txBody>
        </p:sp>
      </p:grpSp>
      <p:sp>
        <p:nvSpPr>
          <p:cNvPr id="18" name="テキスト ボックス 17">
            <a:extLst>
              <a:ext uri="{FF2B5EF4-FFF2-40B4-BE49-F238E27FC236}">
                <a16:creationId xmlns:a16="http://schemas.microsoft.com/office/drawing/2014/main" id="{12F81046-82E4-4A9D-9C09-16E088F135C5}"/>
              </a:ext>
            </a:extLst>
          </p:cNvPr>
          <p:cNvSpPr txBox="1"/>
          <p:nvPr/>
        </p:nvSpPr>
        <p:spPr>
          <a:xfrm>
            <a:off x="420061" y="939616"/>
            <a:ext cx="2866030"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プラズマシャワー</a:t>
            </a:r>
            <a:endParaRPr kumimoji="1" lang="en-US" altLang="ja-JP" sz="1600" b="1" dirty="0">
              <a:latin typeface="游ゴシック" panose="020B0400000000000000" pitchFamily="50" charset="-128"/>
              <a:ea typeface="游ゴシック" panose="020B0400000000000000" pitchFamily="50" charset="-128"/>
            </a:endParaRPr>
          </a:p>
        </p:txBody>
      </p:sp>
      <p:grpSp>
        <p:nvGrpSpPr>
          <p:cNvPr id="41" name="グループ化 40">
            <a:extLst>
              <a:ext uri="{FF2B5EF4-FFF2-40B4-BE49-F238E27FC236}">
                <a16:creationId xmlns:a16="http://schemas.microsoft.com/office/drawing/2014/main" id="{AAD10027-85FD-4738-A0FD-3CE3E76D6226}"/>
              </a:ext>
            </a:extLst>
          </p:cNvPr>
          <p:cNvGrpSpPr/>
          <p:nvPr/>
        </p:nvGrpSpPr>
        <p:grpSpPr>
          <a:xfrm>
            <a:off x="4209785" y="5430136"/>
            <a:ext cx="2270715" cy="307777"/>
            <a:chOff x="4277211" y="3755875"/>
            <a:chExt cx="2270715" cy="307777"/>
          </a:xfrm>
        </p:grpSpPr>
        <p:sp>
          <p:nvSpPr>
            <p:cNvPr id="42" name="正方形/長方形 41">
              <a:extLst>
                <a:ext uri="{FF2B5EF4-FFF2-40B4-BE49-F238E27FC236}">
                  <a16:creationId xmlns:a16="http://schemas.microsoft.com/office/drawing/2014/main" id="{3C2D1E33-410B-45C0-993E-3C50CCE43D61}"/>
                </a:ext>
              </a:extLst>
            </p:cNvPr>
            <p:cNvSpPr/>
            <p:nvPr/>
          </p:nvSpPr>
          <p:spPr>
            <a:xfrm>
              <a:off x="4376700" y="3912942"/>
              <a:ext cx="2124000" cy="97452"/>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43" name="グラフィックス 26" descr="トランプのダイヤ">
              <a:extLst>
                <a:ext uri="{FF2B5EF4-FFF2-40B4-BE49-F238E27FC236}">
                  <a16:creationId xmlns:a16="http://schemas.microsoft.com/office/drawing/2014/main" id="{B02A7F9B-01BE-4F7A-B654-8C0226C47EC9}"/>
                </a:ext>
              </a:extLst>
            </p:cNvPr>
            <p:cNvSpPr>
              <a:spLocks noChangeAspect="1"/>
            </p:cNvSpPr>
            <p:nvPr/>
          </p:nvSpPr>
          <p:spPr>
            <a:xfrm flipV="1">
              <a:off x="4277211" y="3819764"/>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b="1"/>
            </a:p>
          </p:txBody>
        </p:sp>
        <p:sp>
          <p:nvSpPr>
            <p:cNvPr id="44" name="テキスト ボックス 43">
              <a:extLst>
                <a:ext uri="{FF2B5EF4-FFF2-40B4-BE49-F238E27FC236}">
                  <a16:creationId xmlns:a16="http://schemas.microsoft.com/office/drawing/2014/main" id="{F912A583-B97F-490D-A54A-7C4D841DF9B8}"/>
                </a:ext>
              </a:extLst>
            </p:cNvPr>
            <p:cNvSpPr txBox="1"/>
            <p:nvPr/>
          </p:nvSpPr>
          <p:spPr>
            <a:xfrm>
              <a:off x="4378823" y="3755875"/>
              <a:ext cx="2169103" cy="307777"/>
            </a:xfrm>
            <a:prstGeom prst="rect">
              <a:avLst/>
            </a:prstGeom>
            <a:noFill/>
            <a:ln>
              <a:noFill/>
            </a:ln>
          </p:spPr>
          <p:txBody>
            <a:bodyPr wrap="square" rtlCol="0" anchor="ctr">
              <a:spAutoFit/>
            </a:bodyPr>
            <a:lstStyle/>
            <a:p>
              <a:r>
                <a:rPr lang="ja-JP" altLang="en-US" sz="1400" b="1" dirty="0">
                  <a:latin typeface="游ゴシック" panose="020B0400000000000000" pitchFamily="50" charset="-128"/>
                  <a:ea typeface="游ゴシック" panose="020B0400000000000000" pitchFamily="50" charset="-128"/>
                </a:rPr>
                <a:t>こんな方におススメ</a:t>
              </a:r>
              <a:endParaRPr kumimoji="1" lang="en-US" altLang="ja-JP" sz="1400" b="1" dirty="0">
                <a:latin typeface="游ゴシック" panose="020B0400000000000000" pitchFamily="50" charset="-128"/>
                <a:ea typeface="游ゴシック" panose="020B0400000000000000" pitchFamily="50" charset="-128"/>
              </a:endParaRPr>
            </a:p>
          </p:txBody>
        </p:sp>
      </p:grpSp>
      <p:sp>
        <p:nvSpPr>
          <p:cNvPr id="45" name="テキスト ボックス 44">
            <a:extLst>
              <a:ext uri="{FF2B5EF4-FFF2-40B4-BE49-F238E27FC236}">
                <a16:creationId xmlns:a16="http://schemas.microsoft.com/office/drawing/2014/main" id="{9EADF540-B0C2-42F2-B5A1-84D819CBB6A0}"/>
              </a:ext>
            </a:extLst>
          </p:cNvPr>
          <p:cNvSpPr txBox="1"/>
          <p:nvPr/>
        </p:nvSpPr>
        <p:spPr>
          <a:xfrm>
            <a:off x="4211025" y="5173807"/>
            <a:ext cx="3421354" cy="307777"/>
          </a:xfrm>
          <a:prstGeom prst="rect">
            <a:avLst/>
          </a:prstGeom>
          <a:noFill/>
        </p:spPr>
        <p:txBody>
          <a:bodyPr wrap="square" rtlCol="0">
            <a:spAutoFit/>
          </a:bodyPr>
          <a:lstStyle>
            <a:defPPr>
              <a:defRPr lang="ja-JP"/>
            </a:defPPr>
            <a:lvl1pPr>
              <a:defRPr sz="1100">
                <a:latin typeface="游ゴシック" panose="020B0400000000000000" pitchFamily="50" charset="-128"/>
                <a:ea typeface="游ゴシック" panose="020B0400000000000000" pitchFamily="50" charset="-128"/>
              </a:defRPr>
            </a:lvl1pPr>
          </a:lstStyle>
          <a:p>
            <a:r>
              <a:rPr lang="ja-JP" altLang="en-US" sz="1400" dirty="0"/>
              <a:t>初回お試し全顔コース　　</a:t>
            </a:r>
            <a:r>
              <a:rPr lang="en-US" altLang="ja-JP" sz="1200" dirty="0"/>
              <a:t>\8,800</a:t>
            </a:r>
          </a:p>
        </p:txBody>
      </p:sp>
      <p:pic>
        <p:nvPicPr>
          <p:cNvPr id="48" name="図 47" descr="屋内, 人, 持つ, 小さい が含まれている画像&#10;&#10;自動的に生成された説明">
            <a:extLst>
              <a:ext uri="{FF2B5EF4-FFF2-40B4-BE49-F238E27FC236}">
                <a16:creationId xmlns:a16="http://schemas.microsoft.com/office/drawing/2014/main" id="{B86C3497-5C72-4E70-8146-13CC3FD5622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5199" y="5265859"/>
            <a:ext cx="1913265" cy="1279497"/>
          </a:xfrm>
          <a:prstGeom prst="rect">
            <a:avLst/>
          </a:prstGeom>
        </p:spPr>
      </p:pic>
      <p:grpSp>
        <p:nvGrpSpPr>
          <p:cNvPr id="57" name="グループ化 56">
            <a:extLst>
              <a:ext uri="{FF2B5EF4-FFF2-40B4-BE49-F238E27FC236}">
                <a16:creationId xmlns:a16="http://schemas.microsoft.com/office/drawing/2014/main" id="{711EE955-9D32-4436-A64E-01AD1CAE24BA}"/>
              </a:ext>
            </a:extLst>
          </p:cNvPr>
          <p:cNvGrpSpPr/>
          <p:nvPr/>
        </p:nvGrpSpPr>
        <p:grpSpPr>
          <a:xfrm>
            <a:off x="4209785" y="4715265"/>
            <a:ext cx="2270715" cy="307777"/>
            <a:chOff x="4277211" y="3755875"/>
            <a:chExt cx="2270715" cy="307777"/>
          </a:xfrm>
        </p:grpSpPr>
        <p:sp>
          <p:nvSpPr>
            <p:cNvPr id="58" name="正方形/長方形 57">
              <a:extLst>
                <a:ext uri="{FF2B5EF4-FFF2-40B4-BE49-F238E27FC236}">
                  <a16:creationId xmlns:a16="http://schemas.microsoft.com/office/drawing/2014/main" id="{C1297D3C-6940-4741-90A6-F7A1D41B2579}"/>
                </a:ext>
              </a:extLst>
            </p:cNvPr>
            <p:cNvSpPr/>
            <p:nvPr/>
          </p:nvSpPr>
          <p:spPr>
            <a:xfrm>
              <a:off x="4376700" y="3912942"/>
              <a:ext cx="2124000" cy="97452"/>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59" name="グラフィックス 26" descr="トランプのダイヤ">
              <a:extLst>
                <a:ext uri="{FF2B5EF4-FFF2-40B4-BE49-F238E27FC236}">
                  <a16:creationId xmlns:a16="http://schemas.microsoft.com/office/drawing/2014/main" id="{53C1BB82-C54A-4414-B6ED-10E6C67C6D10}"/>
                </a:ext>
              </a:extLst>
            </p:cNvPr>
            <p:cNvSpPr>
              <a:spLocks noChangeAspect="1"/>
            </p:cNvSpPr>
            <p:nvPr/>
          </p:nvSpPr>
          <p:spPr>
            <a:xfrm flipV="1">
              <a:off x="4277211" y="3819764"/>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b="1"/>
            </a:p>
          </p:txBody>
        </p:sp>
        <p:sp>
          <p:nvSpPr>
            <p:cNvPr id="60" name="テキスト ボックス 59">
              <a:extLst>
                <a:ext uri="{FF2B5EF4-FFF2-40B4-BE49-F238E27FC236}">
                  <a16:creationId xmlns:a16="http://schemas.microsoft.com/office/drawing/2014/main" id="{0BA19D36-CC97-459E-92F8-F7D9984EF50D}"/>
                </a:ext>
              </a:extLst>
            </p:cNvPr>
            <p:cNvSpPr txBox="1"/>
            <p:nvPr/>
          </p:nvSpPr>
          <p:spPr>
            <a:xfrm>
              <a:off x="4378823" y="3755875"/>
              <a:ext cx="2169103" cy="307777"/>
            </a:xfrm>
            <a:prstGeom prst="rect">
              <a:avLst/>
            </a:prstGeom>
            <a:noFill/>
            <a:ln>
              <a:noFill/>
            </a:ln>
          </p:spPr>
          <p:txBody>
            <a:bodyPr wrap="square" rtlCol="0" anchor="ctr">
              <a:spAutoFit/>
            </a:bodyPr>
            <a:lstStyle/>
            <a:p>
              <a:r>
                <a:rPr kumimoji="1" lang="ja-JP" altLang="en-US" sz="1400" b="1" dirty="0">
                  <a:latin typeface="游ゴシック" panose="020B0400000000000000" pitchFamily="50" charset="-128"/>
                  <a:ea typeface="游ゴシック" panose="020B0400000000000000" pitchFamily="50" charset="-128"/>
                </a:rPr>
                <a:t>初回お試しメニュー</a:t>
              </a:r>
              <a:endParaRPr kumimoji="1" lang="en-US" altLang="ja-JP" sz="1400" b="1" dirty="0">
                <a:latin typeface="游ゴシック" panose="020B0400000000000000" pitchFamily="50" charset="-128"/>
                <a:ea typeface="游ゴシック" panose="020B0400000000000000" pitchFamily="50" charset="-128"/>
              </a:endParaRPr>
            </a:p>
          </p:txBody>
        </p:sp>
      </p:grpSp>
      <p:sp>
        <p:nvSpPr>
          <p:cNvPr id="61" name="テキスト ボックス 60">
            <a:extLst>
              <a:ext uri="{FF2B5EF4-FFF2-40B4-BE49-F238E27FC236}">
                <a16:creationId xmlns:a16="http://schemas.microsoft.com/office/drawing/2014/main" id="{66A07DC1-50E7-40DB-9513-3C6497505658}"/>
              </a:ext>
            </a:extLst>
          </p:cNvPr>
          <p:cNvSpPr txBox="1"/>
          <p:nvPr/>
        </p:nvSpPr>
        <p:spPr>
          <a:xfrm>
            <a:off x="4238625" y="5673432"/>
            <a:ext cx="3284948" cy="769441"/>
          </a:xfrm>
          <a:prstGeom prst="rect">
            <a:avLst/>
          </a:prstGeom>
          <a:noFill/>
        </p:spPr>
        <p:txBody>
          <a:bodyPr wrap="square" rtlCol="0">
            <a:spAutoFit/>
          </a:bodyPr>
          <a:lstStyle>
            <a:defPPr>
              <a:defRPr lang="ja-JP"/>
            </a:defPPr>
            <a:lvl1pPr>
              <a:defRPr sz="1100">
                <a:latin typeface="游ゴシック" panose="020B0400000000000000" pitchFamily="50" charset="-128"/>
                <a:ea typeface="游ゴシック" panose="020B0400000000000000" pitchFamily="50" charset="-128"/>
              </a:defRPr>
            </a:lvl1pPr>
          </a:lstStyle>
          <a:p>
            <a:r>
              <a:rPr lang="ja-JP" altLang="en-US" dirty="0"/>
              <a:t>ニキビが気になる</a:t>
            </a:r>
            <a:r>
              <a:rPr lang="en-US" altLang="ja-JP" dirty="0"/>
              <a:t>/</a:t>
            </a:r>
            <a:r>
              <a:rPr lang="ja-JP" altLang="en-US" dirty="0"/>
              <a:t>肌にハリがほしい</a:t>
            </a:r>
            <a:r>
              <a:rPr lang="en-US" altLang="ja-JP" dirty="0"/>
              <a:t>/</a:t>
            </a:r>
            <a:r>
              <a:rPr lang="ja-JP" altLang="en-US" dirty="0"/>
              <a:t>ニキビ跡や色素沈着を改善したい</a:t>
            </a:r>
            <a:r>
              <a:rPr lang="en-US" altLang="ja-JP" dirty="0"/>
              <a:t>/</a:t>
            </a:r>
            <a:r>
              <a:rPr lang="ja-JP" altLang="en-US" dirty="0"/>
              <a:t>シミ・小じわが気になる</a:t>
            </a:r>
            <a:r>
              <a:rPr lang="en-US" altLang="ja-JP" dirty="0"/>
              <a:t>/</a:t>
            </a:r>
            <a:r>
              <a:rPr lang="ja-JP" altLang="en-US" dirty="0"/>
              <a:t>エイジングケアをしたい</a:t>
            </a:r>
            <a:r>
              <a:rPr lang="en-US" altLang="ja-JP" dirty="0"/>
              <a:t>/</a:t>
            </a:r>
            <a:r>
              <a:rPr lang="ja-JP" altLang="en-US" dirty="0"/>
              <a:t>痛みやダウンタイムを抑えた施術がいい</a:t>
            </a:r>
            <a:endParaRPr lang="en-US" altLang="ja-JP" dirty="0"/>
          </a:p>
        </p:txBody>
      </p:sp>
      <p:pic>
        <p:nvPicPr>
          <p:cNvPr id="63" name="図 62" descr="屋内, 人, 若い, 女性 が含まれている画像&#10;&#10;自動的に生成された説明">
            <a:extLst>
              <a:ext uri="{FF2B5EF4-FFF2-40B4-BE49-F238E27FC236}">
                <a16:creationId xmlns:a16="http://schemas.microsoft.com/office/drawing/2014/main" id="{2DB36DF5-27CB-469F-B2BE-6FCC555047A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6878" y="3872499"/>
            <a:ext cx="1921586" cy="1285061"/>
          </a:xfrm>
          <a:prstGeom prst="rect">
            <a:avLst/>
          </a:prstGeom>
        </p:spPr>
      </p:pic>
      <p:pic>
        <p:nvPicPr>
          <p:cNvPr id="75" name="図 74" descr="バスルームの一角にある便器&#10;&#10;低い精度で自動的に生成された説明">
            <a:extLst>
              <a:ext uri="{FF2B5EF4-FFF2-40B4-BE49-F238E27FC236}">
                <a16:creationId xmlns:a16="http://schemas.microsoft.com/office/drawing/2014/main" id="{BE38E8B3-9884-426E-A78D-7234F61EF2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11674"/>
          <a:stretch/>
        </p:blipFill>
        <p:spPr>
          <a:xfrm>
            <a:off x="489646" y="1288078"/>
            <a:ext cx="1789723" cy="2363800"/>
          </a:xfrm>
          <a:prstGeom prst="rect">
            <a:avLst/>
          </a:prstGeom>
        </p:spPr>
      </p:pic>
      <p:sp>
        <p:nvSpPr>
          <p:cNvPr id="80" name="テキスト ボックス 79">
            <a:extLst>
              <a:ext uri="{FF2B5EF4-FFF2-40B4-BE49-F238E27FC236}">
                <a16:creationId xmlns:a16="http://schemas.microsoft.com/office/drawing/2014/main" id="{B468FCD7-C2A1-452A-983C-0FF00685297A}"/>
              </a:ext>
            </a:extLst>
          </p:cNvPr>
          <p:cNvSpPr txBox="1"/>
          <p:nvPr/>
        </p:nvSpPr>
        <p:spPr>
          <a:xfrm>
            <a:off x="4211026" y="5019059"/>
            <a:ext cx="3421353" cy="230832"/>
          </a:xfrm>
          <a:prstGeom prst="rect">
            <a:avLst/>
          </a:prstGeom>
          <a:noFill/>
        </p:spPr>
        <p:txBody>
          <a:bodyPr wrap="square" rtlCol="0">
            <a:spAutoFit/>
          </a:bodyPr>
          <a:lstStyle>
            <a:defPPr>
              <a:defRPr lang="ja-JP"/>
            </a:defPPr>
            <a:lvl1pPr>
              <a:defRPr sz="1100">
                <a:latin typeface="游ゴシック" panose="020B0400000000000000" pitchFamily="50" charset="-128"/>
                <a:ea typeface="游ゴシック" panose="020B0400000000000000" pitchFamily="50" charset="-128"/>
              </a:defRPr>
            </a:lvl1pPr>
          </a:lstStyle>
          <a:p>
            <a:r>
              <a:rPr lang="ja-JP" altLang="en-US" sz="900" dirty="0"/>
              <a:t>クレンジング・洗顔＋プラズマシャワー・美容液導入</a:t>
            </a:r>
            <a:endParaRPr lang="en-US" altLang="ja-JP" sz="900" dirty="0"/>
          </a:p>
        </p:txBody>
      </p:sp>
      <p:sp>
        <p:nvSpPr>
          <p:cNvPr id="49" name="正方形/長方形 48">
            <a:extLst>
              <a:ext uri="{FF2B5EF4-FFF2-40B4-BE49-F238E27FC236}">
                <a16:creationId xmlns:a16="http://schemas.microsoft.com/office/drawing/2014/main" id="{522EEB6F-1B18-47C3-AD34-6571ACBECDB2}"/>
              </a:ext>
            </a:extLst>
          </p:cNvPr>
          <p:cNvSpPr/>
          <p:nvPr/>
        </p:nvSpPr>
        <p:spPr>
          <a:xfrm>
            <a:off x="2377837" y="3846961"/>
            <a:ext cx="1666801" cy="2726281"/>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89F3E12B-C354-4CA3-B4A6-2A43E265ED01}"/>
              </a:ext>
            </a:extLst>
          </p:cNvPr>
          <p:cNvSpPr txBox="1"/>
          <p:nvPr/>
        </p:nvSpPr>
        <p:spPr>
          <a:xfrm>
            <a:off x="2338624" y="3826144"/>
            <a:ext cx="1786380" cy="2800767"/>
          </a:xfrm>
          <a:prstGeom prst="rect">
            <a:avLst/>
          </a:prstGeom>
          <a:noFill/>
        </p:spPr>
        <p:txBody>
          <a:bodyPr wrap="square" rtlCol="0">
            <a:spAutoFit/>
          </a:bodyPr>
          <a:lstStyle/>
          <a:p>
            <a:r>
              <a:rPr lang="ja-JP" altLang="en-US" sz="1100" dirty="0">
                <a:solidFill>
                  <a:schemeClr val="bg2">
                    <a:lumMod val="90000"/>
                  </a:schemeClr>
                </a:solidFill>
                <a:latin typeface="游ゴシック" panose="020B0400000000000000" pitchFamily="50" charset="-128"/>
                <a:ea typeface="游ゴシック" panose="020B0400000000000000" pitchFamily="50" charset="-128"/>
              </a:rPr>
              <a:t>個体、液体、気体のいずれとも異なる特有の性質を持つ第４の物質「プラズマ」を肌にシャワーのように照射した後、超音波で「ヒト間葉系幹細胞培養液」配合の美容液を更に肌の深部へ浸透させます。プラズマシャワーと超音波導入のダブルの効果で、有効成分がより肌の深部へ浸透するため、ニキビ菌の減菌、皮膚の再生、色素沈着改善、皮膚の弾力性の向上に期待ができます。</a:t>
            </a:r>
          </a:p>
        </p:txBody>
      </p:sp>
      <p:grpSp>
        <p:nvGrpSpPr>
          <p:cNvPr id="14" name="グループ化 13">
            <a:extLst>
              <a:ext uri="{FF2B5EF4-FFF2-40B4-BE49-F238E27FC236}">
                <a16:creationId xmlns:a16="http://schemas.microsoft.com/office/drawing/2014/main" id="{8B0A756F-2DFD-4FE3-9D13-8DBD26FD9BE1}"/>
              </a:ext>
            </a:extLst>
          </p:cNvPr>
          <p:cNvGrpSpPr/>
          <p:nvPr/>
        </p:nvGrpSpPr>
        <p:grpSpPr>
          <a:xfrm>
            <a:off x="2735026" y="1461971"/>
            <a:ext cx="4615199" cy="2226726"/>
            <a:chOff x="2650245" y="1309996"/>
            <a:chExt cx="4615199" cy="2226726"/>
          </a:xfrm>
        </p:grpSpPr>
        <p:pic>
          <p:nvPicPr>
            <p:cNvPr id="47" name="図 46" descr="グラフィカル ユーザー インターフェイス&#10;&#10;低い精度で自動的に生成された説明">
              <a:extLst>
                <a:ext uri="{FF2B5EF4-FFF2-40B4-BE49-F238E27FC236}">
                  <a16:creationId xmlns:a16="http://schemas.microsoft.com/office/drawing/2014/main" id="{D9F1B3E6-8727-4945-8690-1A2CF5BBC4E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633" t="59247" r="35022" b="26737"/>
            <a:stretch/>
          </p:blipFill>
          <p:spPr>
            <a:xfrm>
              <a:off x="5824134" y="1309996"/>
              <a:ext cx="1431224" cy="1173001"/>
            </a:xfrm>
            <a:prstGeom prst="rect">
              <a:avLst/>
            </a:prstGeom>
          </p:spPr>
        </p:pic>
        <p:sp>
          <p:nvSpPr>
            <p:cNvPr id="52" name="テキスト ボックス 51">
              <a:extLst>
                <a:ext uri="{FF2B5EF4-FFF2-40B4-BE49-F238E27FC236}">
                  <a16:creationId xmlns:a16="http://schemas.microsoft.com/office/drawing/2014/main" id="{ADD693BA-6F6A-4721-9C1D-7D5B31032068}"/>
                </a:ext>
              </a:extLst>
            </p:cNvPr>
            <p:cNvSpPr txBox="1"/>
            <p:nvPr/>
          </p:nvSpPr>
          <p:spPr>
            <a:xfrm>
              <a:off x="5825444" y="2514823"/>
              <a:ext cx="1440000" cy="288000"/>
            </a:xfrm>
            <a:prstGeom prst="rect">
              <a:avLst/>
            </a:prstGeom>
            <a:solidFill>
              <a:srgbClr val="E6DFE1"/>
            </a:solidFill>
          </p:spPr>
          <p:txBody>
            <a:bodyPr wrap="square" tIns="36000" bIns="36000" anchor="ctr">
              <a:noAutofit/>
            </a:bodyPr>
            <a:lstStyle/>
            <a:p>
              <a:pPr algn="ctr"/>
              <a:r>
                <a:rPr lang="ja-JP" altLang="en-US" sz="1600" dirty="0">
                  <a:solidFill>
                    <a:srgbClr val="493C39"/>
                  </a:solidFill>
                  <a:latin typeface="游ゴシック" panose="020B0400000000000000" pitchFamily="50" charset="-128"/>
                  <a:ea typeface="游ゴシック" panose="020B0400000000000000" pitchFamily="50" charset="-128"/>
                </a:rPr>
                <a:t>復元</a:t>
              </a:r>
            </a:p>
          </p:txBody>
        </p:sp>
        <p:grpSp>
          <p:nvGrpSpPr>
            <p:cNvPr id="13" name="グループ化 12">
              <a:extLst>
                <a:ext uri="{FF2B5EF4-FFF2-40B4-BE49-F238E27FC236}">
                  <a16:creationId xmlns:a16="http://schemas.microsoft.com/office/drawing/2014/main" id="{7729A53B-3CDE-46AB-82A5-663A763C8BD2}"/>
                </a:ext>
              </a:extLst>
            </p:cNvPr>
            <p:cNvGrpSpPr/>
            <p:nvPr/>
          </p:nvGrpSpPr>
          <p:grpSpPr>
            <a:xfrm>
              <a:off x="2650245" y="1309996"/>
              <a:ext cx="3034190" cy="2226726"/>
              <a:chOff x="2650245" y="1309996"/>
              <a:chExt cx="3034190" cy="2226726"/>
            </a:xfrm>
          </p:grpSpPr>
          <p:pic>
            <p:nvPicPr>
              <p:cNvPr id="11" name="図 10" descr="グラフィカル ユーザー インターフェイス&#10;&#10;低い精度で自動的に生成された説明">
                <a:extLst>
                  <a:ext uri="{FF2B5EF4-FFF2-40B4-BE49-F238E27FC236}">
                    <a16:creationId xmlns:a16="http://schemas.microsoft.com/office/drawing/2014/main" id="{DE315B82-485C-4A4E-BAC5-88E1E84F27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2173" t="37992" r="29187" b="47329"/>
              <a:stretch/>
            </p:blipFill>
            <p:spPr>
              <a:xfrm>
                <a:off x="4235633" y="1309996"/>
                <a:ext cx="1431224" cy="1173001"/>
              </a:xfrm>
              <a:prstGeom prst="rect">
                <a:avLst/>
              </a:prstGeom>
            </p:spPr>
          </p:pic>
          <p:sp>
            <p:nvSpPr>
              <p:cNvPr id="51" name="テキスト ボックス 50">
                <a:extLst>
                  <a:ext uri="{FF2B5EF4-FFF2-40B4-BE49-F238E27FC236}">
                    <a16:creationId xmlns:a16="http://schemas.microsoft.com/office/drawing/2014/main" id="{15FD2602-66E1-4945-A3E1-3D1A520BE413}"/>
                  </a:ext>
                </a:extLst>
              </p:cNvPr>
              <p:cNvSpPr txBox="1"/>
              <p:nvPr/>
            </p:nvSpPr>
            <p:spPr>
              <a:xfrm>
                <a:off x="4244435" y="2514823"/>
                <a:ext cx="1440000" cy="288000"/>
              </a:xfrm>
              <a:prstGeom prst="rect">
                <a:avLst/>
              </a:prstGeom>
              <a:solidFill>
                <a:srgbClr val="E6DFE1"/>
              </a:solidFill>
            </p:spPr>
            <p:txBody>
              <a:bodyPr wrap="square" tIns="36000" bIns="36000" anchor="ctr">
                <a:noAutofit/>
              </a:bodyPr>
              <a:lstStyle/>
              <a:p>
                <a:pPr algn="ctr"/>
                <a:r>
                  <a:rPr lang="ja-JP" altLang="en-US" sz="1600" dirty="0">
                    <a:solidFill>
                      <a:srgbClr val="493C39"/>
                    </a:solidFill>
                    <a:latin typeface="游ゴシック" panose="020B0400000000000000" pitchFamily="50" charset="-128"/>
                    <a:ea typeface="游ゴシック" panose="020B0400000000000000" pitchFamily="50" charset="-128"/>
                  </a:rPr>
                  <a:t>浸透</a:t>
                </a:r>
              </a:p>
            </p:txBody>
          </p:sp>
          <p:grpSp>
            <p:nvGrpSpPr>
              <p:cNvPr id="12" name="グループ化 11">
                <a:extLst>
                  <a:ext uri="{FF2B5EF4-FFF2-40B4-BE49-F238E27FC236}">
                    <a16:creationId xmlns:a16="http://schemas.microsoft.com/office/drawing/2014/main" id="{158A4AF3-E899-43B5-9A12-A8C7E369A265}"/>
                  </a:ext>
                </a:extLst>
              </p:cNvPr>
              <p:cNvGrpSpPr/>
              <p:nvPr/>
            </p:nvGrpSpPr>
            <p:grpSpPr>
              <a:xfrm>
                <a:off x="2650245" y="1309996"/>
                <a:ext cx="1474759" cy="2226726"/>
                <a:chOff x="2650245" y="1309996"/>
                <a:chExt cx="1474759" cy="2226726"/>
              </a:xfrm>
            </p:grpSpPr>
            <p:pic>
              <p:nvPicPr>
                <p:cNvPr id="46" name="図 45" descr="グラフィカル ユーザー インターフェイス&#10;&#10;低い精度で自動的に生成された説明">
                  <a:extLst>
                    <a:ext uri="{FF2B5EF4-FFF2-40B4-BE49-F238E27FC236}">
                      <a16:creationId xmlns:a16="http://schemas.microsoft.com/office/drawing/2014/main" id="{3BFACC5C-5AF5-4C66-AB71-6BA5C275FE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471" t="16484" r="35872" b="68315"/>
                <a:stretch/>
              </p:blipFill>
              <p:spPr>
                <a:xfrm>
                  <a:off x="2667769" y="1309996"/>
                  <a:ext cx="1431224" cy="1173001"/>
                </a:xfrm>
                <a:prstGeom prst="rect">
                  <a:avLst/>
                </a:prstGeom>
              </p:spPr>
            </p:pic>
            <p:sp>
              <p:nvSpPr>
                <p:cNvPr id="50" name="テキスト ボックス 49">
                  <a:extLst>
                    <a:ext uri="{FF2B5EF4-FFF2-40B4-BE49-F238E27FC236}">
                      <a16:creationId xmlns:a16="http://schemas.microsoft.com/office/drawing/2014/main" id="{D01464B4-9CF2-4A0F-9BB8-DF2BA13CAC1A}"/>
                    </a:ext>
                  </a:extLst>
                </p:cNvPr>
                <p:cNvSpPr txBox="1"/>
                <p:nvPr/>
              </p:nvSpPr>
              <p:spPr>
                <a:xfrm>
                  <a:off x="2650245" y="2514823"/>
                  <a:ext cx="1440000" cy="288000"/>
                </a:xfrm>
                <a:prstGeom prst="rect">
                  <a:avLst/>
                </a:prstGeom>
                <a:solidFill>
                  <a:srgbClr val="E6DFE1"/>
                </a:solidFill>
              </p:spPr>
              <p:txBody>
                <a:bodyPr wrap="square" tIns="36000" bIns="36000" anchor="ctr">
                  <a:noAutofit/>
                </a:bodyPr>
                <a:lstStyle/>
                <a:p>
                  <a:pPr algn="ctr"/>
                  <a:r>
                    <a:rPr lang="ja-JP" altLang="en-US" sz="1600" dirty="0">
                      <a:solidFill>
                        <a:srgbClr val="493C39"/>
                      </a:solidFill>
                      <a:latin typeface="游ゴシック" panose="020B0400000000000000" pitchFamily="50" charset="-128"/>
                      <a:ea typeface="游ゴシック" panose="020B0400000000000000" pitchFamily="50" charset="-128"/>
                    </a:rPr>
                    <a:t>分解</a:t>
                  </a:r>
                </a:p>
              </p:txBody>
            </p:sp>
            <p:sp>
              <p:nvSpPr>
                <p:cNvPr id="53" name="テキスト ボックス 52">
                  <a:extLst>
                    <a:ext uri="{FF2B5EF4-FFF2-40B4-BE49-F238E27FC236}">
                      <a16:creationId xmlns:a16="http://schemas.microsoft.com/office/drawing/2014/main" id="{0D5D0592-2BDE-4FB1-ACE8-C2A5CDB56843}"/>
                    </a:ext>
                  </a:extLst>
                </p:cNvPr>
                <p:cNvSpPr txBox="1"/>
                <p:nvPr/>
              </p:nvSpPr>
              <p:spPr>
                <a:xfrm>
                  <a:off x="2685004" y="2921169"/>
                  <a:ext cx="1440000" cy="615553"/>
                </a:xfrm>
                <a:prstGeom prst="rect">
                  <a:avLst/>
                </a:prstGeom>
                <a:noFill/>
              </p:spPr>
              <p:txBody>
                <a:bodyPr wrap="square" lIns="0" tIns="0" rIns="0" bIns="0" rtlCol="0">
                  <a:spAutoFit/>
                </a:bodyPr>
                <a:lstStyle/>
                <a:p>
                  <a:r>
                    <a:rPr lang="ja-JP" altLang="en-US" sz="1000" dirty="0">
                      <a:latin typeface="游ゴシック" panose="020B0400000000000000" pitchFamily="50" charset="-128"/>
                      <a:ea typeface="游ゴシック" panose="020B0400000000000000" pitchFamily="50" charset="-128"/>
                    </a:rPr>
                    <a:t>プラズマシャワーによって皮膚細胞を結合している分子を一時的に切り離します。</a:t>
                  </a:r>
                  <a:endParaRPr lang="en-US" altLang="ja-JP" sz="1000" dirty="0">
                    <a:latin typeface="游ゴシック" panose="020B0400000000000000" pitchFamily="50" charset="-128"/>
                    <a:ea typeface="游ゴシック" panose="020B0400000000000000" pitchFamily="50" charset="-128"/>
                  </a:endParaRPr>
                </a:p>
              </p:txBody>
            </p:sp>
          </p:grpSp>
          <p:sp>
            <p:nvSpPr>
              <p:cNvPr id="54" name="テキスト ボックス 53">
                <a:extLst>
                  <a:ext uri="{FF2B5EF4-FFF2-40B4-BE49-F238E27FC236}">
                    <a16:creationId xmlns:a16="http://schemas.microsoft.com/office/drawing/2014/main" id="{436890CD-9AA3-441F-876A-E66E51BA7A03}"/>
                  </a:ext>
                </a:extLst>
              </p:cNvPr>
              <p:cNvSpPr txBox="1"/>
              <p:nvPr/>
            </p:nvSpPr>
            <p:spPr>
              <a:xfrm>
                <a:off x="4244435" y="2921168"/>
                <a:ext cx="1440000" cy="615553"/>
              </a:xfrm>
              <a:prstGeom prst="rect">
                <a:avLst/>
              </a:prstGeom>
              <a:noFill/>
            </p:spPr>
            <p:txBody>
              <a:bodyPr wrap="square" lIns="0" tIns="0" rIns="0" bIns="0" rtlCol="0">
                <a:spAutoFit/>
              </a:bodyPr>
              <a:lstStyle/>
              <a:p>
                <a:r>
                  <a:rPr lang="ja-JP" altLang="en-US" sz="1000" dirty="0">
                    <a:latin typeface="游ゴシック" panose="020B0400000000000000" pitchFamily="50" charset="-128"/>
                    <a:ea typeface="游ゴシック" panose="020B0400000000000000" pitchFamily="50" charset="-128"/>
                  </a:rPr>
                  <a:t>皮膚保護膜が一時的に広がりヒアルロン酸などの高い浸透率を実現しました。</a:t>
                </a:r>
                <a:endParaRPr lang="en-US" altLang="ja-JP" sz="1000" dirty="0">
                  <a:latin typeface="游ゴシック" panose="020B0400000000000000" pitchFamily="50" charset="-128"/>
                  <a:ea typeface="游ゴシック" panose="020B0400000000000000" pitchFamily="50" charset="-128"/>
                </a:endParaRPr>
              </a:p>
            </p:txBody>
          </p:sp>
        </p:grpSp>
        <p:sp>
          <p:nvSpPr>
            <p:cNvPr id="55" name="テキスト ボックス 54">
              <a:extLst>
                <a:ext uri="{FF2B5EF4-FFF2-40B4-BE49-F238E27FC236}">
                  <a16:creationId xmlns:a16="http://schemas.microsoft.com/office/drawing/2014/main" id="{B636FB04-75F7-4D4D-93D2-E859C5E345DB}"/>
                </a:ext>
              </a:extLst>
            </p:cNvPr>
            <p:cNvSpPr txBox="1"/>
            <p:nvPr/>
          </p:nvSpPr>
          <p:spPr>
            <a:xfrm>
              <a:off x="5787567" y="2909714"/>
              <a:ext cx="1440000" cy="615553"/>
            </a:xfrm>
            <a:prstGeom prst="rect">
              <a:avLst/>
            </a:prstGeom>
            <a:noFill/>
          </p:spPr>
          <p:txBody>
            <a:bodyPr wrap="square" lIns="0" tIns="0" rIns="0" bIns="0" rtlCol="0">
              <a:spAutoFit/>
            </a:bodyPr>
            <a:lstStyle/>
            <a:p>
              <a:r>
                <a:rPr lang="ja-JP" altLang="en-US" sz="1000" dirty="0">
                  <a:latin typeface="游ゴシック" panose="020B0400000000000000" pitchFamily="50" charset="-128"/>
                  <a:ea typeface="游ゴシック" panose="020B0400000000000000" pitchFamily="50" charset="-128"/>
                </a:rPr>
                <a:t>一定時間が経過することで細胞壁が復元し、ヒアルロン酸などを閉じ込めます。</a:t>
              </a:r>
              <a:endParaRPr lang="en-US" altLang="ja-JP" sz="1000" dirty="0">
                <a:latin typeface="游ゴシック" panose="020B0400000000000000" pitchFamily="50" charset="-128"/>
                <a:ea typeface="游ゴシック" panose="020B0400000000000000" pitchFamily="50" charset="-128"/>
              </a:endParaRPr>
            </a:p>
          </p:txBody>
        </p:sp>
      </p:grpSp>
      <p:sp>
        <p:nvSpPr>
          <p:cNvPr id="56" name="テキスト ボックス 55">
            <a:extLst>
              <a:ext uri="{FF2B5EF4-FFF2-40B4-BE49-F238E27FC236}">
                <a16:creationId xmlns:a16="http://schemas.microsoft.com/office/drawing/2014/main" id="{7CAD0E00-A5C2-4D02-95A5-0398C4447908}"/>
              </a:ext>
            </a:extLst>
          </p:cNvPr>
          <p:cNvSpPr txBox="1"/>
          <p:nvPr/>
        </p:nvSpPr>
        <p:spPr>
          <a:xfrm>
            <a:off x="3455026" y="1009335"/>
            <a:ext cx="3616222"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最先端の３</a:t>
            </a:r>
            <a:r>
              <a:rPr kumimoji="1" lang="en-US" altLang="ja-JP" sz="1600" b="1" dirty="0">
                <a:latin typeface="游ゴシック" panose="020B0400000000000000" pitchFamily="50" charset="-128"/>
                <a:ea typeface="游ゴシック" panose="020B0400000000000000" pitchFamily="50" charset="-128"/>
              </a:rPr>
              <a:t>step</a:t>
            </a:r>
            <a:r>
              <a:rPr lang="ja-JP" altLang="en-US" sz="1600" b="1" dirty="0">
                <a:latin typeface="游ゴシック" panose="020B0400000000000000" pitchFamily="50" charset="-128"/>
                <a:ea typeface="游ゴシック" panose="020B0400000000000000" pitchFamily="50" charset="-128"/>
              </a:rPr>
              <a:t>が</a:t>
            </a:r>
            <a:r>
              <a:rPr kumimoji="1" lang="ja-JP" altLang="en-US" sz="1600" b="1" dirty="0">
                <a:latin typeface="游ゴシック" panose="020B0400000000000000" pitchFamily="50" charset="-128"/>
                <a:ea typeface="游ゴシック" panose="020B0400000000000000" pitchFamily="50" charset="-128"/>
              </a:rPr>
              <a:t>驚きの効果を実現</a:t>
            </a:r>
            <a:endParaRPr kumimoji="1" lang="en-US" altLang="ja-JP" sz="1600" b="1" dirty="0">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A3A72ABA-355D-47F6-81B5-0E87B8568392}"/>
              </a:ext>
            </a:extLst>
          </p:cNvPr>
          <p:cNvSpPr txBox="1"/>
          <p:nvPr/>
        </p:nvSpPr>
        <p:spPr>
          <a:xfrm>
            <a:off x="5057498" y="3834906"/>
            <a:ext cx="2254850" cy="844921"/>
          </a:xfrm>
          <a:prstGeom prst="rect">
            <a:avLst/>
          </a:prstGeom>
          <a:solidFill>
            <a:srgbClr val="E6DFE1"/>
          </a:solidFill>
        </p:spPr>
        <p:txBody>
          <a:bodyPr wrap="square" tIns="36000" bIns="36000" anchor="ctr">
            <a:noAutofit/>
          </a:bodyPr>
          <a:lstStyle/>
          <a:p>
            <a:pPr algn="ctr"/>
            <a:endParaRPr lang="ja-JP" altLang="en-US" sz="1600" dirty="0">
              <a:solidFill>
                <a:srgbClr val="493C39"/>
              </a:solidFill>
              <a:latin typeface="游ゴシック" panose="020B0400000000000000" pitchFamily="50" charset="-128"/>
              <a:ea typeface="游ゴシック" panose="020B0400000000000000" pitchFamily="50" charset="-128"/>
            </a:endParaRPr>
          </a:p>
        </p:txBody>
      </p:sp>
      <p:pic>
        <p:nvPicPr>
          <p:cNvPr id="16" name="図 15" descr="文字の書かれた紙&#10;&#10;低い精度で自動的に生成された説明">
            <a:extLst>
              <a:ext uri="{FF2B5EF4-FFF2-40B4-BE49-F238E27FC236}">
                <a16:creationId xmlns:a16="http://schemas.microsoft.com/office/drawing/2014/main" id="{C3EAE9F7-14B9-4092-93F4-E332495C31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272"/>
          <a:stretch/>
        </p:blipFill>
        <p:spPr>
          <a:xfrm>
            <a:off x="4152927" y="3823227"/>
            <a:ext cx="824205" cy="835775"/>
          </a:xfrm>
          <a:prstGeom prst="rect">
            <a:avLst/>
          </a:prstGeom>
        </p:spPr>
      </p:pic>
      <p:sp>
        <p:nvSpPr>
          <p:cNvPr id="40" name="テキスト ボックス 39">
            <a:extLst>
              <a:ext uri="{FF2B5EF4-FFF2-40B4-BE49-F238E27FC236}">
                <a16:creationId xmlns:a16="http://schemas.microsoft.com/office/drawing/2014/main" id="{585EC360-D938-4E27-B83D-A63CAAB39FB5}"/>
              </a:ext>
            </a:extLst>
          </p:cNvPr>
          <p:cNvSpPr txBox="1"/>
          <p:nvPr/>
        </p:nvSpPr>
        <p:spPr>
          <a:xfrm>
            <a:off x="5081351" y="3857735"/>
            <a:ext cx="2207401" cy="769441"/>
          </a:xfrm>
          <a:prstGeom prst="rect">
            <a:avLst/>
          </a:prstGeom>
          <a:noFill/>
        </p:spPr>
        <p:txBody>
          <a:bodyPr wrap="square" lIns="0" tIns="0" rIns="0" bIns="0" rtlCol="0">
            <a:spAutoFit/>
          </a:bodyPr>
          <a:lstStyle/>
          <a:p>
            <a:r>
              <a:rPr lang="ja-JP" altLang="en-US" sz="1000" dirty="0">
                <a:latin typeface="游ゴシック" panose="020B0400000000000000" pitchFamily="50" charset="-128"/>
                <a:ea typeface="游ゴシック" panose="020B0400000000000000" pitchFamily="50" charset="-128"/>
              </a:rPr>
              <a:t>美肌成分を角質層のすみずみまで浸透させる</a:t>
            </a:r>
            <a:r>
              <a:rPr lang="en-US" altLang="ja-JP" sz="1000" dirty="0" err="1">
                <a:latin typeface="游ゴシック" panose="020B0400000000000000" pitchFamily="50" charset="-128"/>
                <a:ea typeface="游ゴシック" panose="020B0400000000000000" pitchFamily="50" charset="-128"/>
              </a:rPr>
              <a:t>nanoPDS</a:t>
            </a:r>
            <a:r>
              <a:rPr lang="ja-JP" altLang="en-US" sz="1000" dirty="0">
                <a:latin typeface="游ゴシック" panose="020B0400000000000000" pitchFamily="50" charset="-128"/>
                <a:ea typeface="游ゴシック" panose="020B0400000000000000" pitchFamily="50" charset="-128"/>
              </a:rPr>
              <a:t>技術と世界が注目の成分</a:t>
            </a:r>
            <a:r>
              <a:rPr lang="en-US" altLang="ja-JP" sz="1000" dirty="0">
                <a:latin typeface="游ゴシック" panose="020B0400000000000000" pitchFamily="50" charset="-128"/>
                <a:ea typeface="游ゴシック" panose="020B0400000000000000" pitchFamily="50" charset="-128"/>
              </a:rPr>
              <a:t>NMN</a:t>
            </a:r>
            <a:r>
              <a:rPr lang="ja-JP" altLang="en-US" sz="1000" dirty="0">
                <a:latin typeface="游ゴシック" panose="020B0400000000000000" pitchFamily="50" charset="-128"/>
                <a:ea typeface="游ゴシック" panose="020B0400000000000000" pitchFamily="50" charset="-128"/>
              </a:rPr>
              <a:t>、更に間葉系幹細胞培養上清液を融合させたフェイシャルマスクを皮膚の深層まで浸透させます。</a:t>
            </a:r>
          </a:p>
        </p:txBody>
      </p:sp>
      <p:sp>
        <p:nvSpPr>
          <p:cNvPr id="64" name="テキスト ボックス 63">
            <a:extLst>
              <a:ext uri="{FF2B5EF4-FFF2-40B4-BE49-F238E27FC236}">
                <a16:creationId xmlns:a16="http://schemas.microsoft.com/office/drawing/2014/main" id="{168F0F97-176E-4690-B4AD-8A2C120B67CE}"/>
              </a:ext>
            </a:extLst>
          </p:cNvPr>
          <p:cNvSpPr txBox="1"/>
          <p:nvPr/>
        </p:nvSpPr>
        <p:spPr>
          <a:xfrm>
            <a:off x="6624527" y="5385832"/>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
        <p:nvSpPr>
          <p:cNvPr id="65" name="テキスト ボックス 64">
            <a:extLst>
              <a:ext uri="{FF2B5EF4-FFF2-40B4-BE49-F238E27FC236}">
                <a16:creationId xmlns:a16="http://schemas.microsoft.com/office/drawing/2014/main" id="{80BACEA2-C22C-422E-8E1B-65862EBA36E6}"/>
              </a:ext>
            </a:extLst>
          </p:cNvPr>
          <p:cNvSpPr txBox="1"/>
          <p:nvPr/>
        </p:nvSpPr>
        <p:spPr>
          <a:xfrm>
            <a:off x="4207432" y="6395895"/>
            <a:ext cx="3777135" cy="272703"/>
          </a:xfrm>
          <a:prstGeom prst="rect">
            <a:avLst/>
          </a:prstGeom>
          <a:noFill/>
        </p:spPr>
        <p:txBody>
          <a:bodyPr wrap="square" rtlCol="0">
            <a:spAutoFit/>
          </a:bodyPr>
          <a:lstStyle/>
          <a:p>
            <a:pPr>
              <a:lnSpc>
                <a:spcPts val="1500"/>
              </a:lnSpc>
            </a:pP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プラズマ施術後</a:t>
            </a:r>
            <a:r>
              <a:rPr lang="en-US" altLang="ja-JP" sz="1000" dirty="0">
                <a:latin typeface="游ゴシック" panose="020B0400000000000000" pitchFamily="50" charset="-128"/>
                <a:ea typeface="游ゴシック" panose="020B0400000000000000" pitchFamily="50" charset="-128"/>
              </a:rPr>
              <a:t>1</a:t>
            </a:r>
            <a:r>
              <a:rPr lang="ja-JP" altLang="en-US" sz="1000" dirty="0">
                <a:latin typeface="游ゴシック" panose="020B0400000000000000" pitchFamily="50" charset="-128"/>
                <a:ea typeface="游ゴシック" panose="020B0400000000000000" pitchFamily="50" charset="-128"/>
              </a:rPr>
              <a:t>時間は化粧をお控えください</a:t>
            </a:r>
            <a:endParaRPr lang="en-US" altLang="ja-JP"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5941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01437" y="156411"/>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panose="020B0400000000000000" pitchFamily="50" charset="-128"/>
                <a:ea typeface="游ゴシック" panose="020B0400000000000000" pitchFamily="50" charset="-128"/>
              </a:rPr>
              <a:t>　</a:t>
            </a:r>
          </a:p>
        </p:txBody>
      </p:sp>
      <p:sp>
        <p:nvSpPr>
          <p:cNvPr id="112" name="テキスト ボックス 111">
            <a:extLst>
              <a:ext uri="{FF2B5EF4-FFF2-40B4-BE49-F238E27FC236}">
                <a16:creationId xmlns:a16="http://schemas.microsoft.com/office/drawing/2014/main" id="{279D9FCA-217F-4380-A9BB-8448A153276C}"/>
              </a:ext>
            </a:extLst>
          </p:cNvPr>
          <p:cNvSpPr txBox="1"/>
          <p:nvPr/>
        </p:nvSpPr>
        <p:spPr>
          <a:xfrm>
            <a:off x="2837461" y="1169217"/>
            <a:ext cx="4444660" cy="367308"/>
          </a:xfrm>
          <a:prstGeom prst="snip2DiagRect">
            <a:avLst/>
          </a:prstGeom>
          <a:solidFill>
            <a:srgbClr val="E6DFE1"/>
          </a:solidFill>
        </p:spPr>
        <p:txBody>
          <a:bodyPr wrap="square">
            <a:spAutoFit/>
          </a:bodyPr>
          <a:lstStyle/>
          <a:p>
            <a:pPr algn="ctr"/>
            <a:endParaRPr lang="ja-JP" altLang="en-US" sz="1400" dirty="0">
              <a:solidFill>
                <a:srgbClr val="493C39"/>
              </a:solidFill>
            </a:endParaRPr>
          </a:p>
        </p:txBody>
      </p:sp>
      <p:sp>
        <p:nvSpPr>
          <p:cNvPr id="9" name="テキスト ボックス 8"/>
          <p:cNvSpPr txBox="1"/>
          <p:nvPr/>
        </p:nvSpPr>
        <p:spPr>
          <a:xfrm>
            <a:off x="346979" y="1903273"/>
            <a:ext cx="2971292" cy="261610"/>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サーマルウェーブスパルタン</a:t>
            </a:r>
            <a:r>
              <a:rPr lang="en-US" altLang="ja-JP" sz="1100" b="1" dirty="0">
                <a:latin typeface="游ゴシック" panose="020B0400000000000000" pitchFamily="50" charset="-128"/>
                <a:ea typeface="游ゴシック" panose="020B0400000000000000" pitchFamily="50" charset="-128"/>
              </a:rPr>
              <a:t>(</a:t>
            </a:r>
            <a:r>
              <a:rPr lang="ja-JP" altLang="en-US" sz="1100" b="1" dirty="0">
                <a:latin typeface="游ゴシック" panose="020B0400000000000000" pitchFamily="50" charset="-128"/>
                <a:ea typeface="游ゴシック" panose="020B0400000000000000" pitchFamily="50" charset="-128"/>
              </a:rPr>
              <a:t>ハイフ</a:t>
            </a:r>
            <a:r>
              <a:rPr lang="en-US" altLang="ja-JP" sz="1100" b="1" dirty="0">
                <a:latin typeface="游ゴシック" panose="020B0400000000000000" pitchFamily="50" charset="-128"/>
                <a:ea typeface="游ゴシック" panose="020B0400000000000000" pitchFamily="50" charset="-128"/>
              </a:rPr>
              <a:t>)</a:t>
            </a:r>
            <a:endParaRPr kumimoji="1" lang="en-US" altLang="ja-JP" sz="1100" b="1" dirty="0">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454218" y="1177685"/>
            <a:ext cx="7200478" cy="615553"/>
          </a:xfrm>
          <a:prstGeom prst="rect">
            <a:avLst/>
          </a:prstGeom>
          <a:noFill/>
        </p:spPr>
        <p:txBody>
          <a:bodyPr wrap="square" rtlCol="0">
            <a:spAutoFit/>
          </a:bodyPr>
          <a:lstStyle/>
          <a:p>
            <a:pPr lvl="0">
              <a:defRPr/>
            </a:pPr>
            <a:r>
              <a:rPr lang="en-US" altLang="ja-JP" sz="1600" dirty="0">
                <a:solidFill>
                  <a:schemeClr val="dk1"/>
                </a:solidFill>
                <a:latin typeface="游ゴシック" panose="020B0400000000000000" pitchFamily="50" charset="-128"/>
                <a:ea typeface="游ゴシック" panose="020B0400000000000000" pitchFamily="50" charset="-128"/>
              </a:rPr>
              <a:t>4</a:t>
            </a:r>
            <a:r>
              <a:rPr lang="ja-JP" altLang="en-US" sz="1600" dirty="0">
                <a:solidFill>
                  <a:schemeClr val="dk1"/>
                </a:solidFill>
                <a:latin typeface="游ゴシック" panose="020B0400000000000000" pitchFamily="50" charset="-128"/>
                <a:ea typeface="游ゴシック" panose="020B0400000000000000" pitchFamily="50" charset="-128"/>
              </a:rPr>
              <a:t>つのマシンを組合わせ、</a:t>
            </a:r>
            <a:r>
              <a:rPr lang="ja-JP" altLang="ja-JP" dirty="0">
                <a:solidFill>
                  <a:schemeClr val="dk1"/>
                </a:solidFill>
                <a:latin typeface="游ゴシック" panose="020B0400000000000000" pitchFamily="50" charset="-128"/>
                <a:ea typeface="游ゴシック" panose="020B0400000000000000" pitchFamily="50" charset="-128"/>
              </a:rPr>
              <a:t>お客様に最も効果</a:t>
            </a:r>
            <a:r>
              <a:rPr lang="ja-JP" altLang="en-US" dirty="0">
                <a:solidFill>
                  <a:schemeClr val="dk1"/>
                </a:solidFill>
                <a:latin typeface="游ゴシック" panose="020B0400000000000000" pitchFamily="50" charset="-128"/>
                <a:ea typeface="游ゴシック" panose="020B0400000000000000" pitchFamily="50" charset="-128"/>
              </a:rPr>
              <a:t>的</a:t>
            </a:r>
            <a:r>
              <a:rPr lang="ja-JP" altLang="ja-JP" dirty="0">
                <a:solidFill>
                  <a:schemeClr val="dk1"/>
                </a:solidFill>
                <a:latin typeface="游ゴシック" panose="020B0400000000000000" pitchFamily="50" charset="-128"/>
                <a:ea typeface="游ゴシック" panose="020B0400000000000000" pitchFamily="50" charset="-128"/>
              </a:rPr>
              <a:t>なボディメイクプラン</a:t>
            </a:r>
            <a:r>
              <a:rPr lang="en-US" altLang="ja-JP" dirty="0">
                <a:solidFill>
                  <a:schemeClr val="dk1"/>
                </a:solidFill>
                <a:latin typeface="游ゴシック" panose="020B0400000000000000" pitchFamily="50" charset="-128"/>
                <a:ea typeface="游ゴシック" panose="020B0400000000000000" pitchFamily="50" charset="-128"/>
              </a:rPr>
              <a:t> </a:t>
            </a:r>
            <a:r>
              <a:rPr lang="ja-JP" altLang="ja-JP" sz="1600" dirty="0">
                <a:solidFill>
                  <a:schemeClr val="dk1"/>
                </a:solidFill>
                <a:latin typeface="游ゴシック" panose="020B0400000000000000" pitchFamily="50" charset="-128"/>
                <a:ea typeface="游ゴシック" panose="020B0400000000000000" pitchFamily="50" charset="-128"/>
              </a:rPr>
              <a:t>をコーディネート致します。</a:t>
            </a:r>
          </a:p>
        </p:txBody>
      </p:sp>
      <p:sp>
        <p:nvSpPr>
          <p:cNvPr id="43" name="テキスト ボックス 42"/>
          <p:cNvSpPr txBox="1"/>
          <p:nvPr/>
        </p:nvSpPr>
        <p:spPr>
          <a:xfrm>
            <a:off x="346979" y="3726209"/>
            <a:ext cx="2173855" cy="769441"/>
          </a:xfrm>
          <a:prstGeom prst="rect">
            <a:avLst/>
          </a:prstGeom>
          <a:noFill/>
        </p:spPr>
        <p:txBody>
          <a:bodyPr wrap="square" rtlCol="0">
            <a:spAutoFit/>
          </a:bodyPr>
          <a:lstStyle/>
          <a:p>
            <a:r>
              <a:rPr lang="ja-JP" altLang="en-US" sz="1100" dirty="0">
                <a:latin typeface="游ゴシック" panose="020B0400000000000000" pitchFamily="50" charset="-128"/>
                <a:ea typeface="游ゴシック" panose="020B0400000000000000" pitchFamily="50" charset="-128"/>
              </a:rPr>
              <a:t>超音波を一点に集中させ皮下脂肪を熱分解する「ハイフ」の原理を元に、深い脂肪層にアタックします。</a:t>
            </a:r>
            <a:endParaRPr lang="en-US" altLang="ja-JP" sz="1100" dirty="0">
              <a:latin typeface="游ゴシック" panose="020B0400000000000000" pitchFamily="50" charset="-128"/>
              <a:ea typeface="游ゴシック" panose="020B0400000000000000" pitchFamily="50" charset="-128"/>
            </a:endParaRPr>
          </a:p>
        </p:txBody>
      </p:sp>
      <p:sp>
        <p:nvSpPr>
          <p:cNvPr id="45" name="テキスト ボックス 44"/>
          <p:cNvSpPr txBox="1"/>
          <p:nvPr/>
        </p:nvSpPr>
        <p:spPr>
          <a:xfrm>
            <a:off x="2807921" y="1898915"/>
            <a:ext cx="2408548"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 ＢＥＢＥ</a:t>
            </a:r>
            <a:r>
              <a:rPr kumimoji="1" lang="ja-JP" altLang="en-US" sz="1100" b="1" dirty="0">
                <a:latin typeface="游ゴシック" panose="020B0400000000000000" pitchFamily="50" charset="-128"/>
                <a:ea typeface="游ゴシック" panose="020B0400000000000000" pitchFamily="50" charset="-128"/>
              </a:rPr>
              <a:t>（ビービー）</a:t>
            </a:r>
            <a:endParaRPr kumimoji="1" lang="en-US" altLang="ja-JP" sz="1100" b="1" dirty="0">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469A7E80-ECDC-48CE-99AD-AF0C00226F51}"/>
              </a:ext>
            </a:extLst>
          </p:cNvPr>
          <p:cNvSpPr/>
          <p:nvPr/>
        </p:nvSpPr>
        <p:spPr>
          <a:xfrm>
            <a:off x="398410" y="4650668"/>
            <a:ext cx="5676662" cy="2010389"/>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panose="020B0400000000000000" pitchFamily="50" charset="-128"/>
              <a:ea typeface="游ゴシック" panose="020B0400000000000000" pitchFamily="50" charset="-128"/>
            </a:endParaRPr>
          </a:p>
        </p:txBody>
      </p:sp>
      <p:graphicFrame>
        <p:nvGraphicFramePr>
          <p:cNvPr id="7" name="表 18">
            <a:extLst>
              <a:ext uri="{FF2B5EF4-FFF2-40B4-BE49-F238E27FC236}">
                <a16:creationId xmlns:a16="http://schemas.microsoft.com/office/drawing/2014/main" id="{A67B7570-0A47-455F-BF78-03E0B9BA166F}"/>
              </a:ext>
            </a:extLst>
          </p:cNvPr>
          <p:cNvGraphicFramePr>
            <a:graphicFrameLocks noGrp="1"/>
          </p:cNvGraphicFramePr>
          <p:nvPr>
            <p:extLst>
              <p:ext uri="{D42A27DB-BD31-4B8C-83A1-F6EECF244321}">
                <p14:modId xmlns:p14="http://schemas.microsoft.com/office/powerpoint/2010/main" val="868329961"/>
              </p:ext>
            </p:extLst>
          </p:nvPr>
        </p:nvGraphicFramePr>
        <p:xfrm>
          <a:off x="485310" y="5178458"/>
          <a:ext cx="5489948" cy="1417320"/>
        </p:xfrm>
        <a:graphic>
          <a:graphicData uri="http://schemas.openxmlformats.org/drawingml/2006/table">
            <a:tbl>
              <a:tblPr firstRow="1" bandRow="1">
                <a:tableStyleId>{5C22544A-7EE6-4342-B048-85BDC9FD1C3A}</a:tableStyleId>
              </a:tblPr>
              <a:tblGrid>
                <a:gridCol w="4509266">
                  <a:extLst>
                    <a:ext uri="{9D8B030D-6E8A-4147-A177-3AD203B41FA5}">
                      <a16:colId xmlns:a16="http://schemas.microsoft.com/office/drawing/2014/main" val="827126930"/>
                    </a:ext>
                  </a:extLst>
                </a:gridCol>
                <a:gridCol w="980682">
                  <a:extLst>
                    <a:ext uri="{9D8B030D-6E8A-4147-A177-3AD203B41FA5}">
                      <a16:colId xmlns:a16="http://schemas.microsoft.com/office/drawing/2014/main" val="291600744"/>
                    </a:ext>
                  </a:extLst>
                </a:gridCol>
              </a:tblGrid>
              <a:tr h="426140">
                <a:tc>
                  <a:txBody>
                    <a:bodyPr/>
                    <a:lstStyle/>
                    <a:p>
                      <a:r>
                        <a:rPr lang="ja-JP" altLang="en-US" sz="1400" b="0" dirty="0">
                          <a:solidFill>
                            <a:srgbClr val="E6DFE1"/>
                          </a:solidFill>
                          <a:latin typeface="Yu Gothic Medium" panose="020B0500000000000000" pitchFamily="50" charset="-128"/>
                          <a:ea typeface="Yu Gothic Medium" panose="020B0500000000000000" pitchFamily="50" charset="-128"/>
                        </a:rPr>
                        <a:t>初回お試し　ハイフ１０００ショット</a:t>
                      </a:r>
                      <a:endParaRPr lang="en-US" altLang="ja-JP" sz="1400" b="0" dirty="0">
                        <a:solidFill>
                          <a:srgbClr val="E6DFE1"/>
                        </a:solidFill>
                        <a:latin typeface="Yu Gothic Medium" panose="020B0500000000000000" pitchFamily="50" charset="-128"/>
                        <a:ea typeface="Yu Gothic Medium" panose="020B0500000000000000" pitchFamily="50" charset="-128"/>
                      </a:endParaRPr>
                    </a:p>
                    <a:p>
                      <a:r>
                        <a:rPr lang="ja-JP" altLang="en-US" sz="1050" b="0" dirty="0">
                          <a:solidFill>
                            <a:srgbClr val="E6DFE1"/>
                          </a:solidFill>
                          <a:latin typeface="Yu Gothic Medium" panose="020B0500000000000000" pitchFamily="50" charset="-128"/>
                          <a:ea typeface="Yu Gothic Medium" panose="020B0500000000000000" pitchFamily="50" charset="-128"/>
                        </a:rPr>
                        <a:t>（カウンセリング６０分＋ハイフ１０００ショット）</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kumimoji="1" lang="en-US" altLang="ja-JP" sz="1400" b="0" dirty="0">
                          <a:solidFill>
                            <a:srgbClr val="E6DFE1"/>
                          </a:solidFill>
                          <a:latin typeface="Yu Gothic Medium" panose="020B0500000000000000" pitchFamily="50" charset="-128"/>
                          <a:ea typeface="Yu Gothic Medium" panose="020B0500000000000000" pitchFamily="50" charset="-128"/>
                        </a:rPr>
                        <a:t>8,800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2395664"/>
                  </a:ext>
                </a:extLst>
              </a:tr>
              <a:tr h="426140">
                <a:tc>
                  <a:txBody>
                    <a:bodyPr/>
                    <a:lstStyle/>
                    <a:p>
                      <a:r>
                        <a:rPr lang="ja-JP" altLang="en-US" sz="1400" b="0" dirty="0">
                          <a:solidFill>
                            <a:srgbClr val="E6DFE1"/>
                          </a:solidFill>
                          <a:latin typeface="Yu Gothic Medium" panose="020B0500000000000000" pitchFamily="50" charset="-128"/>
                          <a:ea typeface="Yu Gothic Medium" panose="020B0500000000000000" pitchFamily="50" charset="-128"/>
                        </a:rPr>
                        <a:t>初回お試し　部分痩せメニュー</a:t>
                      </a:r>
                      <a:endParaRPr lang="en-US" altLang="ja-JP" sz="1400" b="0" dirty="0">
                        <a:solidFill>
                          <a:srgbClr val="E6DFE1"/>
                        </a:solidFill>
                        <a:latin typeface="Yu Gothic Medium" panose="020B0500000000000000" pitchFamily="50" charset="-128"/>
                        <a:ea typeface="Yu Gothic Medium" panose="020B0500000000000000" pitchFamily="50" charset="-128"/>
                      </a:endParaRPr>
                    </a:p>
                    <a:p>
                      <a:r>
                        <a:rPr lang="ja-JP" altLang="en-US" sz="1050" b="0" dirty="0">
                          <a:solidFill>
                            <a:srgbClr val="E6DFE1"/>
                          </a:solidFill>
                          <a:latin typeface="Yu Gothic Medium" panose="020B0500000000000000" pitchFamily="50" charset="-128"/>
                          <a:ea typeface="Yu Gothic Medium" panose="020B0500000000000000" pitchFamily="50" charset="-128"/>
                        </a:rPr>
                        <a:t>（カウンセリング６０分＋ハイフ１０００ショット＋ＢＥＢＥ</a:t>
                      </a:r>
                      <a:r>
                        <a:rPr lang="ja-JP" altLang="en-US" sz="1200" b="0" dirty="0">
                          <a:solidFill>
                            <a:srgbClr val="E6DFE1"/>
                          </a:solidFill>
                          <a:latin typeface="Yu Gothic Medium" panose="020B0500000000000000" pitchFamily="50" charset="-128"/>
                          <a:ea typeface="Yu Gothic Medium" panose="020B0500000000000000" pitchFamily="50" charset="-128"/>
                        </a:rPr>
                        <a:t>２</a:t>
                      </a:r>
                      <a:r>
                        <a:rPr lang="ja-JP" altLang="en-US" sz="1050" b="0" dirty="0">
                          <a:solidFill>
                            <a:srgbClr val="E6DFE1"/>
                          </a:solidFill>
                          <a:latin typeface="Yu Gothic Medium" panose="020B0500000000000000" pitchFamily="50" charset="-128"/>
                          <a:ea typeface="Yu Gothic Medium" panose="020B0500000000000000" pitchFamily="50" charset="-128"/>
                        </a:rPr>
                        <a:t>機種）</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lang="en-US" altLang="ja-JP" sz="1400" b="0" dirty="0">
                          <a:solidFill>
                            <a:srgbClr val="E6DFE1"/>
                          </a:solidFill>
                          <a:latin typeface="Yu Gothic Medium" panose="020B0500000000000000" pitchFamily="50" charset="-128"/>
                          <a:ea typeface="Yu Gothic Medium" panose="020B0500000000000000" pitchFamily="50" charset="-128"/>
                        </a:rPr>
                        <a:t>12,100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183933"/>
                  </a:ext>
                </a:extLst>
              </a:tr>
              <a:tr h="426140">
                <a:tc>
                  <a:txBody>
                    <a:bodyPr/>
                    <a:lstStyle/>
                    <a:p>
                      <a:r>
                        <a:rPr lang="ja-JP" altLang="en-US" sz="1400" b="0" dirty="0">
                          <a:solidFill>
                            <a:srgbClr val="E6DFE1"/>
                          </a:solidFill>
                          <a:latin typeface="Yu Gothic Medium" panose="020B0500000000000000" pitchFamily="50" charset="-128"/>
                          <a:ea typeface="Yu Gothic Medium" panose="020B0500000000000000" pitchFamily="50" charset="-128"/>
                        </a:rPr>
                        <a:t>部分痩せフルメニュー</a:t>
                      </a:r>
                      <a:endParaRPr lang="en-US" altLang="ja-JP" sz="1400" b="0" dirty="0">
                        <a:solidFill>
                          <a:srgbClr val="E6DFE1"/>
                        </a:solidFill>
                        <a:latin typeface="Yu Gothic Medium" panose="020B0500000000000000" pitchFamily="50" charset="-128"/>
                        <a:ea typeface="Yu Gothic Medium" panose="020B0500000000000000" pitchFamily="50" charset="-128"/>
                      </a:endParaRPr>
                    </a:p>
                    <a:p>
                      <a:r>
                        <a:rPr kumimoji="1" lang="ja-JP" altLang="en-US" sz="1050" b="0" dirty="0">
                          <a:solidFill>
                            <a:srgbClr val="E6DFE1"/>
                          </a:solidFill>
                          <a:latin typeface="Yu Gothic Medium" panose="020B0500000000000000" pitchFamily="50" charset="-128"/>
                          <a:ea typeface="Yu Gothic Medium" panose="020B0500000000000000" pitchFamily="50" charset="-128"/>
                        </a:rPr>
                        <a:t>（ハイフ１０００ショット＋</a:t>
                      </a:r>
                      <a:r>
                        <a:rPr lang="ja-JP" altLang="en-US" sz="1050" b="0" dirty="0">
                          <a:solidFill>
                            <a:srgbClr val="E6DFE1"/>
                          </a:solidFill>
                          <a:latin typeface="Yu Gothic Medium" panose="020B0500000000000000" pitchFamily="50" charset="-128"/>
                          <a:ea typeface="Yu Gothic Medium" panose="020B0500000000000000" pitchFamily="50" charset="-128"/>
                        </a:rPr>
                        <a:t>ＢＥＢＥ</a:t>
                      </a:r>
                      <a:r>
                        <a:rPr kumimoji="1" lang="ja-JP" altLang="en-US" sz="1050" b="0" dirty="0">
                          <a:solidFill>
                            <a:srgbClr val="E6DFE1"/>
                          </a:solidFill>
                          <a:latin typeface="Yu Gothic Medium" panose="020B0500000000000000" pitchFamily="50" charset="-128"/>
                          <a:ea typeface="Yu Gothic Medium" panose="020B0500000000000000" pitchFamily="50" charset="-128"/>
                        </a:rPr>
                        <a:t>３機種）</a:t>
                      </a: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lang="en-US" altLang="ja-JP" sz="1400" b="0" dirty="0">
                          <a:solidFill>
                            <a:srgbClr val="E6DFE1"/>
                          </a:solidFill>
                          <a:latin typeface="Yu Gothic Medium" panose="020B0500000000000000" pitchFamily="50" charset="-128"/>
                          <a:ea typeface="Yu Gothic Medium" panose="020B0500000000000000" pitchFamily="50" charset="-128"/>
                        </a:rPr>
                        <a:t>25,300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1154126"/>
                  </a:ext>
                </a:extLst>
              </a:tr>
            </a:tbl>
          </a:graphicData>
        </a:graphic>
      </p:graphicFrame>
      <p:sp>
        <p:nvSpPr>
          <p:cNvPr id="12" name="テキスト ボックス 11">
            <a:extLst>
              <a:ext uri="{FF2B5EF4-FFF2-40B4-BE49-F238E27FC236}">
                <a16:creationId xmlns:a16="http://schemas.microsoft.com/office/drawing/2014/main" id="{FC0C6E2E-B485-4968-A5EF-355548B93FBF}"/>
              </a:ext>
            </a:extLst>
          </p:cNvPr>
          <p:cNvSpPr txBox="1"/>
          <p:nvPr/>
        </p:nvSpPr>
        <p:spPr>
          <a:xfrm>
            <a:off x="1551915" y="4716077"/>
            <a:ext cx="3369652" cy="369332"/>
          </a:xfrm>
          <a:prstGeom prst="rect">
            <a:avLst/>
          </a:prstGeom>
          <a:noFill/>
        </p:spPr>
        <p:txBody>
          <a:bodyPr wrap="square">
            <a:spAutoFit/>
          </a:bodyPr>
          <a:lstStyle/>
          <a:p>
            <a:pPr algn="ctr"/>
            <a:r>
              <a:rPr lang="ja-JP" altLang="en-US" dirty="0">
                <a:solidFill>
                  <a:srgbClr val="E6DFE1"/>
                </a:solidFill>
                <a:latin typeface="游ゴシック" panose="020B0400000000000000" pitchFamily="50" charset="-128"/>
                <a:ea typeface="游ゴシック" panose="020B0400000000000000" pitchFamily="50" charset="-128"/>
              </a:rPr>
              <a:t>おすすめコースのご案内</a:t>
            </a:r>
            <a:endParaRPr lang="en-US" altLang="ja-JP" dirty="0">
              <a:solidFill>
                <a:srgbClr val="E6DFE1"/>
              </a:solidFill>
              <a:latin typeface="游ゴシック" panose="020B0400000000000000" pitchFamily="50" charset="-128"/>
              <a:ea typeface="游ゴシック" panose="020B0400000000000000" pitchFamily="50" charset="-128"/>
            </a:endParaRPr>
          </a:p>
        </p:txBody>
      </p:sp>
      <p:sp>
        <p:nvSpPr>
          <p:cNvPr id="60" name="テキスト ボックス 59"/>
          <p:cNvSpPr txBox="1"/>
          <p:nvPr/>
        </p:nvSpPr>
        <p:spPr>
          <a:xfrm>
            <a:off x="6032578" y="5038964"/>
            <a:ext cx="1561112" cy="1615635"/>
          </a:xfrm>
          <a:prstGeom prst="rect">
            <a:avLst/>
          </a:prstGeom>
          <a:noFill/>
        </p:spPr>
        <p:txBody>
          <a:bodyPr wrap="square" rtlCol="0">
            <a:spAutoFit/>
          </a:bodyPr>
          <a:lstStyle/>
          <a:p>
            <a:pPr>
              <a:lnSpc>
                <a:spcPts val="1500"/>
              </a:lnSpc>
            </a:pP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他にも充実したメニューをご用意しております。詳しくはＨＰをご覧ください。</a:t>
            </a:r>
            <a:endParaRPr lang="en-US" altLang="ja-JP" sz="900" dirty="0">
              <a:latin typeface="游ゴシック" panose="020B0400000000000000" pitchFamily="50" charset="-128"/>
              <a:ea typeface="游ゴシック" panose="020B0400000000000000" pitchFamily="50" charset="-128"/>
            </a:endParaRPr>
          </a:p>
          <a:p>
            <a:pPr>
              <a:lnSpc>
                <a:spcPts val="1500"/>
              </a:lnSpc>
            </a:pPr>
            <a:endParaRPr lang="en-US" altLang="ja-JP" sz="900" dirty="0">
              <a:latin typeface="游ゴシック" panose="020B0400000000000000" pitchFamily="50" charset="-128"/>
              <a:ea typeface="游ゴシック" panose="020B0400000000000000" pitchFamily="50" charset="-128"/>
            </a:endParaRPr>
          </a:p>
          <a:p>
            <a:pPr>
              <a:lnSpc>
                <a:spcPts val="1500"/>
              </a:lnSpc>
            </a:pP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初回ご来店のお客様には、６０分のカウンセリングにてご希望をヒアリング致します。</a:t>
            </a:r>
            <a:endParaRPr lang="en-US" altLang="ja-JP" sz="900"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58E2F0EA-7728-4460-AFCE-C2CAE747837E}"/>
              </a:ext>
            </a:extLst>
          </p:cNvPr>
          <p:cNvSpPr txBox="1"/>
          <p:nvPr/>
        </p:nvSpPr>
        <p:spPr>
          <a:xfrm>
            <a:off x="3485097" y="5700092"/>
            <a:ext cx="662073" cy="180000"/>
          </a:xfrm>
          <a:prstGeom prst="rect">
            <a:avLst/>
          </a:prstGeom>
          <a:solidFill>
            <a:srgbClr val="E6DFE1"/>
          </a:solidFill>
        </p:spPr>
        <p:txBody>
          <a:bodyPr wrap="square" lIns="0" tIns="0" rIns="0" bIns="0" anchor="ctr">
            <a:spAutoFit/>
          </a:bodyPr>
          <a:lstStyle/>
          <a:p>
            <a:pPr algn="ctr"/>
            <a:r>
              <a:rPr lang="ja-JP" altLang="en-US" sz="1000" dirty="0">
                <a:solidFill>
                  <a:srgbClr val="493C39"/>
                </a:solidFill>
                <a:latin typeface="游ゴシック" panose="020B0400000000000000" pitchFamily="50" charset="-128"/>
                <a:ea typeface="游ゴシック" panose="020B0400000000000000" pitchFamily="50" charset="-128"/>
              </a:rPr>
              <a:t>おすすめ</a:t>
            </a:r>
          </a:p>
        </p:txBody>
      </p:sp>
      <p:sp>
        <p:nvSpPr>
          <p:cNvPr id="16" name="テキスト ボックス 15">
            <a:extLst>
              <a:ext uri="{FF2B5EF4-FFF2-40B4-BE49-F238E27FC236}">
                <a16:creationId xmlns:a16="http://schemas.microsoft.com/office/drawing/2014/main" id="{82C9C271-BE0B-4F3C-BB9A-C40DE96EE363}"/>
              </a:ext>
            </a:extLst>
          </p:cNvPr>
          <p:cNvSpPr txBox="1"/>
          <p:nvPr/>
        </p:nvSpPr>
        <p:spPr>
          <a:xfrm>
            <a:off x="3485097" y="6200979"/>
            <a:ext cx="1153962" cy="180000"/>
          </a:xfrm>
          <a:prstGeom prst="rect">
            <a:avLst/>
          </a:prstGeom>
          <a:solidFill>
            <a:srgbClr val="E6DFE1"/>
          </a:solidFill>
        </p:spPr>
        <p:txBody>
          <a:bodyPr wrap="square" lIns="0" tIns="0" rIns="0" bIns="0" anchor="ctr">
            <a:spAutoFit/>
          </a:bodyPr>
          <a:lstStyle/>
          <a:p>
            <a:pPr algn="ctr"/>
            <a:r>
              <a:rPr lang="en-US" altLang="ja-JP" sz="1000" dirty="0">
                <a:solidFill>
                  <a:srgbClr val="493C39"/>
                </a:solidFill>
                <a:latin typeface="游ゴシック" panose="020B0400000000000000" pitchFamily="50" charset="-128"/>
                <a:ea typeface="游ゴシック" panose="020B0400000000000000" pitchFamily="50" charset="-128"/>
              </a:rPr>
              <a:t>2</a:t>
            </a:r>
            <a:r>
              <a:rPr lang="ja-JP" altLang="en-US" sz="1000" dirty="0">
                <a:solidFill>
                  <a:srgbClr val="493C39"/>
                </a:solidFill>
                <a:latin typeface="游ゴシック" panose="020B0400000000000000" pitchFamily="50" charset="-128"/>
                <a:ea typeface="游ゴシック" panose="020B0400000000000000" pitchFamily="50" charset="-128"/>
              </a:rPr>
              <a:t>回目以降おすすめ</a:t>
            </a:r>
          </a:p>
        </p:txBody>
      </p:sp>
      <p:grpSp>
        <p:nvGrpSpPr>
          <p:cNvPr id="10" name="グループ化 9">
            <a:extLst>
              <a:ext uri="{FF2B5EF4-FFF2-40B4-BE49-F238E27FC236}">
                <a16:creationId xmlns:a16="http://schemas.microsoft.com/office/drawing/2014/main" id="{2A0D0B5A-5B2B-4AE5-BFAE-23889A3C418F}"/>
              </a:ext>
            </a:extLst>
          </p:cNvPr>
          <p:cNvGrpSpPr/>
          <p:nvPr/>
        </p:nvGrpSpPr>
        <p:grpSpPr>
          <a:xfrm>
            <a:off x="447694" y="2203711"/>
            <a:ext cx="2103780" cy="1438958"/>
            <a:chOff x="447694" y="2155586"/>
            <a:chExt cx="2103780" cy="1438958"/>
          </a:xfrm>
        </p:grpSpPr>
        <p:grpSp>
          <p:nvGrpSpPr>
            <p:cNvPr id="8" name="グループ化 7">
              <a:extLst>
                <a:ext uri="{FF2B5EF4-FFF2-40B4-BE49-F238E27FC236}">
                  <a16:creationId xmlns:a16="http://schemas.microsoft.com/office/drawing/2014/main" id="{AA414909-282C-4E53-9F41-95032D5A7BF8}"/>
                </a:ext>
              </a:extLst>
            </p:cNvPr>
            <p:cNvGrpSpPr/>
            <p:nvPr/>
          </p:nvGrpSpPr>
          <p:grpSpPr>
            <a:xfrm>
              <a:off x="454218" y="2155586"/>
              <a:ext cx="2097256" cy="1080000"/>
              <a:chOff x="454218" y="2155586"/>
              <a:chExt cx="2097256" cy="1080000"/>
            </a:xfrm>
          </p:grpSpPr>
          <p:pic>
            <p:nvPicPr>
              <p:cNvPr id="31" name="図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648" y="2155586"/>
                <a:ext cx="1011826" cy="1080000"/>
              </a:xfrm>
              <a:prstGeom prst="rect">
                <a:avLst/>
              </a:prstGeom>
            </p:spPr>
          </p:pic>
          <p:pic>
            <p:nvPicPr>
              <p:cNvPr id="30" name="図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8" y="2155586"/>
                <a:ext cx="1011826" cy="1080000"/>
              </a:xfrm>
              <a:prstGeom prst="rect">
                <a:avLst/>
              </a:prstGeom>
            </p:spPr>
          </p:pic>
        </p:grpSp>
        <p:sp>
          <p:nvSpPr>
            <p:cNvPr id="34" name="テキスト ボックス 33">
              <a:extLst>
                <a:ext uri="{FF2B5EF4-FFF2-40B4-BE49-F238E27FC236}">
                  <a16:creationId xmlns:a16="http://schemas.microsoft.com/office/drawing/2014/main" id="{F2F63D19-B722-4797-AF1C-AA89D48B21C6}"/>
                </a:ext>
              </a:extLst>
            </p:cNvPr>
            <p:cNvSpPr txBox="1"/>
            <p:nvPr/>
          </p:nvSpPr>
          <p:spPr>
            <a:xfrm>
              <a:off x="447694" y="3306544"/>
              <a:ext cx="2101793" cy="288000"/>
            </a:xfrm>
            <a:prstGeom prst="rect">
              <a:avLst/>
            </a:prstGeom>
            <a:solidFill>
              <a:srgbClr val="E6DFE1"/>
            </a:solidFill>
          </p:spPr>
          <p:txBody>
            <a:bodyPr wrap="square" tIns="36000" bIns="36000" anchor="ctr">
              <a:noAutofit/>
            </a:bodyPr>
            <a:lstStyle>
              <a:defPPr>
                <a:defRPr lang="ja-JP"/>
              </a:defPPr>
              <a:lvl1pPr algn="ctr">
                <a:defRPr sz="1600">
                  <a:solidFill>
                    <a:srgbClr val="493C39"/>
                  </a:solidFill>
                  <a:latin typeface="游ゴシック" panose="020B0400000000000000" pitchFamily="50" charset="-128"/>
                  <a:ea typeface="游ゴシック" panose="020B0400000000000000" pitchFamily="50" charset="-128"/>
                </a:defRPr>
              </a:lvl1pPr>
            </a:lstStyle>
            <a:p>
              <a:r>
                <a:rPr lang="ja-JP" altLang="en-US" dirty="0"/>
                <a:t>脂肪にアタック</a:t>
              </a:r>
            </a:p>
          </p:txBody>
        </p:sp>
      </p:grpSp>
      <p:grpSp>
        <p:nvGrpSpPr>
          <p:cNvPr id="17" name="グループ化 16">
            <a:extLst>
              <a:ext uri="{FF2B5EF4-FFF2-40B4-BE49-F238E27FC236}">
                <a16:creationId xmlns:a16="http://schemas.microsoft.com/office/drawing/2014/main" id="{7BF84F70-F958-499E-A264-35358D3BF326}"/>
              </a:ext>
            </a:extLst>
          </p:cNvPr>
          <p:cNvGrpSpPr/>
          <p:nvPr/>
        </p:nvGrpSpPr>
        <p:grpSpPr>
          <a:xfrm>
            <a:off x="2979837" y="2203711"/>
            <a:ext cx="1449238" cy="2303936"/>
            <a:chOff x="2979837" y="2155586"/>
            <a:chExt cx="1449238" cy="2303936"/>
          </a:xfrm>
        </p:grpSpPr>
        <p:sp>
          <p:nvSpPr>
            <p:cNvPr id="54" name="テキスト ボックス 53"/>
            <p:cNvSpPr txBox="1"/>
            <p:nvPr/>
          </p:nvSpPr>
          <p:spPr>
            <a:xfrm>
              <a:off x="2984456" y="3951691"/>
              <a:ext cx="1440000" cy="507831"/>
            </a:xfrm>
            <a:prstGeom prst="rect">
              <a:avLst/>
            </a:prstGeom>
            <a:noFill/>
          </p:spPr>
          <p:txBody>
            <a:bodyPr wrap="square" lIns="0" tIns="0" rIns="0" bIns="0" rtlCol="0">
              <a:spAutoFit/>
            </a:bodyPr>
            <a:lstStyle/>
            <a:p>
              <a:r>
                <a:rPr lang="en-US" altLang="ja-JP" sz="1100" dirty="0">
                  <a:latin typeface="游ゴシック" panose="020B0400000000000000" pitchFamily="50" charset="-128"/>
                  <a:ea typeface="游ゴシック" panose="020B0400000000000000" pitchFamily="50" charset="-128"/>
                </a:rPr>
                <a:t>40KHz</a:t>
              </a:r>
              <a:r>
                <a:rPr lang="ja-JP" altLang="en-US" sz="1100" dirty="0">
                  <a:latin typeface="游ゴシック" panose="020B0400000000000000" pitchFamily="50" charset="-128"/>
                  <a:ea typeface="游ゴシック" panose="020B0400000000000000" pitchFamily="50" charset="-128"/>
                </a:rPr>
                <a:t>の超音波を当て、広範囲の脂肪を細かく砕きます。</a:t>
              </a:r>
              <a:endParaRPr lang="en-US" altLang="ja-JP" sz="1000"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3339E83B-334A-4FA4-A442-E3343769A833}"/>
                </a:ext>
              </a:extLst>
            </p:cNvPr>
            <p:cNvSpPr txBox="1"/>
            <p:nvPr/>
          </p:nvSpPr>
          <p:spPr>
            <a:xfrm>
              <a:off x="2979837" y="3678524"/>
              <a:ext cx="1449238" cy="276999"/>
            </a:xfrm>
            <a:prstGeom prst="rect">
              <a:avLst/>
            </a:prstGeom>
            <a:noFill/>
          </p:spPr>
          <p:txBody>
            <a:bodyPr wrap="square">
              <a:spAutoFit/>
            </a:bodyPr>
            <a:lstStyle/>
            <a:p>
              <a:pPr algn="ctr"/>
              <a:r>
                <a:rPr lang="ja-JP" altLang="en-US" sz="1200" dirty="0">
                  <a:solidFill>
                    <a:srgbClr val="493C39"/>
                  </a:solidFill>
                  <a:latin typeface="游ゴシック Medium" panose="020B0500000000000000" pitchFamily="50" charset="-128"/>
                  <a:ea typeface="游ゴシック Medium" panose="020B0500000000000000" pitchFamily="50" charset="-128"/>
                </a:rPr>
                <a:t>キャビテーション</a:t>
              </a:r>
              <a:endParaRPr lang="ja-JP" altLang="en-US" sz="1200" dirty="0">
                <a:solidFill>
                  <a:srgbClr val="493C39"/>
                </a:solidFill>
              </a:endParaRPr>
            </a:p>
          </p:txBody>
        </p:sp>
        <p:grpSp>
          <p:nvGrpSpPr>
            <p:cNvPr id="6" name="グループ化 5">
              <a:extLst>
                <a:ext uri="{FF2B5EF4-FFF2-40B4-BE49-F238E27FC236}">
                  <a16:creationId xmlns:a16="http://schemas.microsoft.com/office/drawing/2014/main" id="{71CBFA91-3363-4E21-B1E8-C3DB115EA59E}"/>
                </a:ext>
              </a:extLst>
            </p:cNvPr>
            <p:cNvGrpSpPr/>
            <p:nvPr/>
          </p:nvGrpSpPr>
          <p:grpSpPr>
            <a:xfrm>
              <a:off x="2984456" y="2155586"/>
              <a:ext cx="1440000" cy="1438958"/>
              <a:chOff x="2947737" y="2155586"/>
              <a:chExt cx="1440000" cy="1438958"/>
            </a:xfrm>
          </p:grpSpPr>
          <p:pic>
            <p:nvPicPr>
              <p:cNvPr id="51" name="図 50"/>
              <p:cNvPicPr>
                <a:picLocks noChangeAspect="1"/>
              </p:cNvPicPr>
              <p:nvPr/>
            </p:nvPicPr>
            <p:blipFill rotWithShape="1">
              <a:blip r:embed="rId4">
                <a:extLst>
                  <a:ext uri="{28A0092B-C50C-407E-A947-70E740481C1C}">
                    <a14:useLocalDpi xmlns:a14="http://schemas.microsoft.com/office/drawing/2010/main" val="0"/>
                  </a:ext>
                </a:extLst>
              </a:blip>
              <a:srcRect l="5249" r="9417"/>
              <a:stretch/>
            </p:blipFill>
            <p:spPr>
              <a:xfrm>
                <a:off x="2947737" y="2155586"/>
                <a:ext cx="1440000" cy="1080000"/>
              </a:xfrm>
              <a:prstGeom prst="rect">
                <a:avLst/>
              </a:prstGeom>
            </p:spPr>
          </p:pic>
          <p:sp>
            <p:nvSpPr>
              <p:cNvPr id="35" name="テキスト ボックス 34">
                <a:extLst>
                  <a:ext uri="{FF2B5EF4-FFF2-40B4-BE49-F238E27FC236}">
                    <a16:creationId xmlns:a16="http://schemas.microsoft.com/office/drawing/2014/main" id="{1DEA09E5-4737-43D6-98E3-6579EDB66874}"/>
                  </a:ext>
                </a:extLst>
              </p:cNvPr>
              <p:cNvSpPr txBox="1"/>
              <p:nvPr/>
            </p:nvSpPr>
            <p:spPr>
              <a:xfrm>
                <a:off x="2947737" y="3306544"/>
                <a:ext cx="1440000" cy="288000"/>
              </a:xfrm>
              <a:prstGeom prst="rect">
                <a:avLst/>
              </a:prstGeom>
              <a:solidFill>
                <a:srgbClr val="E6DFE1"/>
              </a:solidFill>
            </p:spPr>
            <p:txBody>
              <a:bodyPr wrap="square" tIns="36000" bIns="36000" anchor="ctr">
                <a:noAutofit/>
              </a:bodyPr>
              <a:lstStyle/>
              <a:p>
                <a:pPr algn="ctr"/>
                <a:r>
                  <a:rPr lang="ja-JP" altLang="en-US" sz="1600" dirty="0">
                    <a:solidFill>
                      <a:srgbClr val="493C39"/>
                    </a:solidFill>
                    <a:latin typeface="游ゴシック" panose="020B0400000000000000" pitchFamily="50" charset="-128"/>
                    <a:ea typeface="游ゴシック" panose="020B0400000000000000" pitchFamily="50" charset="-128"/>
                  </a:rPr>
                  <a:t>砕く</a:t>
                </a:r>
              </a:p>
            </p:txBody>
          </p:sp>
        </p:grpSp>
      </p:grpSp>
      <p:grpSp>
        <p:nvGrpSpPr>
          <p:cNvPr id="14" name="グループ化 13">
            <a:extLst>
              <a:ext uri="{FF2B5EF4-FFF2-40B4-BE49-F238E27FC236}">
                <a16:creationId xmlns:a16="http://schemas.microsoft.com/office/drawing/2014/main" id="{91597044-03B4-43D7-A104-498072455E91}"/>
              </a:ext>
            </a:extLst>
          </p:cNvPr>
          <p:cNvGrpSpPr/>
          <p:nvPr/>
        </p:nvGrpSpPr>
        <p:grpSpPr>
          <a:xfrm>
            <a:off x="4536194" y="2193790"/>
            <a:ext cx="3000976" cy="2301860"/>
            <a:chOff x="4551550" y="2145665"/>
            <a:chExt cx="3000976" cy="2301860"/>
          </a:xfrm>
        </p:grpSpPr>
        <p:sp>
          <p:nvSpPr>
            <p:cNvPr id="66" name="テキスト ボックス 65"/>
            <p:cNvSpPr txBox="1"/>
            <p:nvPr/>
          </p:nvSpPr>
          <p:spPr>
            <a:xfrm>
              <a:off x="6112526" y="3939694"/>
              <a:ext cx="1440000" cy="507831"/>
            </a:xfrm>
            <a:prstGeom prst="rect">
              <a:avLst/>
            </a:prstGeom>
            <a:noFill/>
          </p:spPr>
          <p:txBody>
            <a:bodyPr wrap="square" lIns="0" tIns="0" rIns="0" bIns="0" rtlCol="0">
              <a:spAutoFit/>
            </a:bodyPr>
            <a:lstStyle>
              <a:defPPr>
                <a:defRPr lang="ja-JP"/>
              </a:defPPr>
              <a:lvl1pPr>
                <a:defRPr sz="1100">
                  <a:latin typeface="游ゴシック" panose="020B0400000000000000" pitchFamily="50" charset="-128"/>
                  <a:ea typeface="游ゴシック" panose="020B0400000000000000" pitchFamily="50" charset="-128"/>
                </a:defRPr>
              </a:lvl1pPr>
            </a:lstStyle>
            <a:p>
              <a:r>
                <a:rPr lang="ja-JP" altLang="en-US" dirty="0"/>
                <a:t>セルライトを撃退し老廃物や脂肪の排出を促進します。</a:t>
              </a:r>
              <a:endParaRPr lang="en-US" altLang="ja-JP" dirty="0"/>
            </a:p>
          </p:txBody>
        </p:sp>
        <p:sp>
          <p:nvSpPr>
            <p:cNvPr id="19" name="テキスト ボックス 18">
              <a:extLst>
                <a:ext uri="{FF2B5EF4-FFF2-40B4-BE49-F238E27FC236}">
                  <a16:creationId xmlns:a16="http://schemas.microsoft.com/office/drawing/2014/main" id="{96FC207C-53CB-47F0-BFCB-69FE4919D663}"/>
                </a:ext>
              </a:extLst>
            </p:cNvPr>
            <p:cNvSpPr txBox="1"/>
            <p:nvPr/>
          </p:nvSpPr>
          <p:spPr>
            <a:xfrm>
              <a:off x="4551550" y="3668603"/>
              <a:ext cx="1449238" cy="276999"/>
            </a:xfrm>
            <a:prstGeom prst="rect">
              <a:avLst/>
            </a:prstGeom>
            <a:noFill/>
          </p:spPr>
          <p:txBody>
            <a:bodyPr wrap="square">
              <a:spAutoFit/>
            </a:bodyPr>
            <a:lstStyle/>
            <a:p>
              <a:pPr algn="ctr"/>
              <a:r>
                <a:rPr lang="ja-JP" altLang="en-US" sz="1200" dirty="0">
                  <a:solidFill>
                    <a:srgbClr val="493C39"/>
                  </a:solidFill>
                  <a:latin typeface="游ゴシック Medium" panose="020B0500000000000000" pitchFamily="50" charset="-128"/>
                  <a:ea typeface="游ゴシック Medium" panose="020B0500000000000000" pitchFamily="50" charset="-128"/>
                </a:rPr>
                <a:t>ラジオ波</a:t>
              </a:r>
              <a:endParaRPr lang="ja-JP" altLang="en-US" sz="1200" dirty="0">
                <a:solidFill>
                  <a:srgbClr val="493C39"/>
                </a:solidFill>
              </a:endParaRPr>
            </a:p>
          </p:txBody>
        </p:sp>
        <p:grpSp>
          <p:nvGrpSpPr>
            <p:cNvPr id="5" name="グループ化 4">
              <a:extLst>
                <a:ext uri="{FF2B5EF4-FFF2-40B4-BE49-F238E27FC236}">
                  <a16:creationId xmlns:a16="http://schemas.microsoft.com/office/drawing/2014/main" id="{AA12F543-02E1-4BBE-BBF3-84A3DBB8E464}"/>
                </a:ext>
              </a:extLst>
            </p:cNvPr>
            <p:cNvGrpSpPr/>
            <p:nvPr/>
          </p:nvGrpSpPr>
          <p:grpSpPr>
            <a:xfrm>
              <a:off x="4556169" y="2145665"/>
              <a:ext cx="1440000" cy="1438958"/>
              <a:chOff x="4538060" y="2155586"/>
              <a:chExt cx="1440000" cy="1438958"/>
            </a:xfrm>
          </p:grpSpPr>
          <p:pic>
            <p:nvPicPr>
              <p:cNvPr id="53" name="図 52"/>
              <p:cNvPicPr>
                <a:picLocks noChangeAspect="1"/>
              </p:cNvPicPr>
              <p:nvPr/>
            </p:nvPicPr>
            <p:blipFill rotWithShape="1">
              <a:blip r:embed="rId5">
                <a:extLst>
                  <a:ext uri="{28A0092B-C50C-407E-A947-70E740481C1C}">
                    <a14:useLocalDpi xmlns:a14="http://schemas.microsoft.com/office/drawing/2010/main" val="0"/>
                  </a:ext>
                </a:extLst>
              </a:blip>
              <a:srcRect l="15399" t="-538" r="-733" b="538"/>
              <a:stretch/>
            </p:blipFill>
            <p:spPr>
              <a:xfrm>
                <a:off x="4538060" y="2155586"/>
                <a:ext cx="1440000" cy="1080000"/>
              </a:xfrm>
              <a:prstGeom prst="rect">
                <a:avLst/>
              </a:prstGeom>
            </p:spPr>
          </p:pic>
          <p:sp>
            <p:nvSpPr>
              <p:cNvPr id="36" name="テキスト ボックス 35">
                <a:extLst>
                  <a:ext uri="{FF2B5EF4-FFF2-40B4-BE49-F238E27FC236}">
                    <a16:creationId xmlns:a16="http://schemas.microsoft.com/office/drawing/2014/main" id="{2A939FF2-9E1B-4F47-96B8-59A243B4A288}"/>
                  </a:ext>
                </a:extLst>
              </p:cNvPr>
              <p:cNvSpPr txBox="1"/>
              <p:nvPr/>
            </p:nvSpPr>
            <p:spPr>
              <a:xfrm>
                <a:off x="4538060" y="3306544"/>
                <a:ext cx="1440000" cy="288000"/>
              </a:xfrm>
              <a:prstGeom prst="rect">
                <a:avLst/>
              </a:prstGeom>
              <a:solidFill>
                <a:srgbClr val="E6DFE1"/>
              </a:solidFill>
            </p:spPr>
            <p:txBody>
              <a:bodyPr wrap="square" tIns="36000" bIns="36000" anchor="ctr">
                <a:noAutofit/>
              </a:bodyPr>
              <a:lstStyle>
                <a:defPPr>
                  <a:defRPr lang="ja-JP"/>
                </a:defPPr>
                <a:lvl1pPr algn="ctr">
                  <a:defRPr sz="1600">
                    <a:solidFill>
                      <a:srgbClr val="493C39"/>
                    </a:solidFill>
                    <a:latin typeface="游ゴシック" panose="020B0400000000000000" pitchFamily="50" charset="-128"/>
                    <a:ea typeface="游ゴシック" panose="020B0400000000000000" pitchFamily="50" charset="-128"/>
                  </a:defRPr>
                </a:lvl1pPr>
              </a:lstStyle>
              <a:p>
                <a:r>
                  <a:rPr lang="ja-JP" altLang="en-US" dirty="0"/>
                  <a:t>溶かす</a:t>
                </a:r>
              </a:p>
            </p:txBody>
          </p:sp>
        </p:grpSp>
      </p:grpSp>
      <p:grpSp>
        <p:nvGrpSpPr>
          <p:cNvPr id="13" name="グループ化 12">
            <a:extLst>
              <a:ext uri="{FF2B5EF4-FFF2-40B4-BE49-F238E27FC236}">
                <a16:creationId xmlns:a16="http://schemas.microsoft.com/office/drawing/2014/main" id="{4B95841C-D0BC-43F2-A9D9-C0B79E4C6107}"/>
              </a:ext>
            </a:extLst>
          </p:cNvPr>
          <p:cNvGrpSpPr/>
          <p:nvPr/>
        </p:nvGrpSpPr>
        <p:grpSpPr>
          <a:xfrm>
            <a:off x="4592578" y="2203711"/>
            <a:ext cx="2949211" cy="2470748"/>
            <a:chOff x="4592578" y="2155586"/>
            <a:chExt cx="2949211" cy="2470748"/>
          </a:xfrm>
        </p:grpSpPr>
        <p:sp>
          <p:nvSpPr>
            <p:cNvPr id="55" name="テキスト ボックス 54"/>
            <p:cNvSpPr txBox="1"/>
            <p:nvPr/>
          </p:nvSpPr>
          <p:spPr>
            <a:xfrm>
              <a:off x="4592578" y="3949226"/>
              <a:ext cx="1440000" cy="677108"/>
            </a:xfrm>
            <a:prstGeom prst="rect">
              <a:avLst/>
            </a:prstGeom>
            <a:noFill/>
          </p:spPr>
          <p:txBody>
            <a:bodyPr wrap="square" lIns="0" tIns="0" rIns="0" bIns="0" rtlCol="0">
              <a:spAutoFit/>
            </a:bodyPr>
            <a:lstStyle>
              <a:defPPr>
                <a:defRPr lang="ja-JP"/>
              </a:defPPr>
              <a:lvl1pPr>
                <a:defRPr sz="1100">
                  <a:latin typeface="游ゴシック" panose="020B0400000000000000" pitchFamily="50" charset="-128"/>
                  <a:ea typeface="游ゴシック" panose="020B0400000000000000" pitchFamily="50" charset="-128"/>
                </a:defRPr>
              </a:lvl1pPr>
            </a:lstStyle>
            <a:p>
              <a:r>
                <a:rPr lang="ja-JP" altLang="en-US" dirty="0"/>
                <a:t>熱を与えて脂肪を溶解し、体液を通じて排出されやすくします。</a:t>
              </a:r>
              <a:endParaRPr lang="en-US" altLang="ja-JP" dirty="0"/>
            </a:p>
            <a:p>
              <a:endParaRPr lang="en-US" altLang="ja-JP" dirty="0"/>
            </a:p>
          </p:txBody>
        </p:sp>
        <p:sp>
          <p:nvSpPr>
            <p:cNvPr id="20" name="テキスト ボックス 19">
              <a:extLst>
                <a:ext uri="{FF2B5EF4-FFF2-40B4-BE49-F238E27FC236}">
                  <a16:creationId xmlns:a16="http://schemas.microsoft.com/office/drawing/2014/main" id="{2B4AFE74-3056-478B-9BE5-03A9E43B6A34}"/>
                </a:ext>
              </a:extLst>
            </p:cNvPr>
            <p:cNvSpPr txBox="1"/>
            <p:nvPr/>
          </p:nvSpPr>
          <p:spPr>
            <a:xfrm>
              <a:off x="6092551" y="3678524"/>
              <a:ext cx="1449238" cy="276999"/>
            </a:xfrm>
            <a:prstGeom prst="rect">
              <a:avLst/>
            </a:prstGeom>
            <a:noFill/>
          </p:spPr>
          <p:txBody>
            <a:bodyPr wrap="square">
              <a:spAutoFit/>
            </a:bodyPr>
            <a:lstStyle/>
            <a:p>
              <a:pPr algn="ctr"/>
              <a:r>
                <a:rPr lang="ja-JP" altLang="en-US" sz="1200" dirty="0">
                  <a:solidFill>
                    <a:srgbClr val="493C39"/>
                  </a:solidFill>
                  <a:latin typeface="游ゴシック Medium" panose="020B0500000000000000" pitchFamily="50" charset="-128"/>
                  <a:ea typeface="游ゴシック Medium" panose="020B0500000000000000" pitchFamily="50" charset="-128"/>
                </a:rPr>
                <a:t>温熱吸引ローラー</a:t>
              </a:r>
              <a:endParaRPr lang="ja-JP" altLang="en-US" sz="1200" dirty="0">
                <a:solidFill>
                  <a:srgbClr val="493C39"/>
                </a:solidFill>
              </a:endParaRPr>
            </a:p>
          </p:txBody>
        </p:sp>
        <p:grpSp>
          <p:nvGrpSpPr>
            <p:cNvPr id="2" name="グループ化 1">
              <a:extLst>
                <a:ext uri="{FF2B5EF4-FFF2-40B4-BE49-F238E27FC236}">
                  <a16:creationId xmlns:a16="http://schemas.microsoft.com/office/drawing/2014/main" id="{1047AEDF-E350-4149-8F8C-4A96C1076808}"/>
                </a:ext>
              </a:extLst>
            </p:cNvPr>
            <p:cNvGrpSpPr/>
            <p:nvPr/>
          </p:nvGrpSpPr>
          <p:grpSpPr>
            <a:xfrm>
              <a:off x="6097170" y="2155586"/>
              <a:ext cx="1440000" cy="1438958"/>
              <a:chOff x="6131828" y="2155586"/>
              <a:chExt cx="1440000" cy="1438958"/>
            </a:xfrm>
          </p:grpSpPr>
          <p:pic>
            <p:nvPicPr>
              <p:cNvPr id="52" name="図 51"/>
              <p:cNvPicPr>
                <a:picLocks noChangeAspect="1"/>
              </p:cNvPicPr>
              <p:nvPr/>
            </p:nvPicPr>
            <p:blipFill rotWithShape="1">
              <a:blip r:embed="rId6">
                <a:extLst>
                  <a:ext uri="{28A0092B-C50C-407E-A947-70E740481C1C}">
                    <a14:useLocalDpi xmlns:a14="http://schemas.microsoft.com/office/drawing/2010/main" val="0"/>
                  </a:ext>
                </a:extLst>
              </a:blip>
              <a:srcRect l="-25" r="14691"/>
              <a:stretch/>
            </p:blipFill>
            <p:spPr>
              <a:xfrm>
                <a:off x="6131828" y="2155586"/>
                <a:ext cx="1440000" cy="1080000"/>
              </a:xfrm>
              <a:prstGeom prst="rect">
                <a:avLst/>
              </a:prstGeom>
            </p:spPr>
          </p:pic>
          <p:sp>
            <p:nvSpPr>
              <p:cNvPr id="37" name="テキスト ボックス 36">
                <a:extLst>
                  <a:ext uri="{FF2B5EF4-FFF2-40B4-BE49-F238E27FC236}">
                    <a16:creationId xmlns:a16="http://schemas.microsoft.com/office/drawing/2014/main" id="{01DD0B8F-0A1F-49D4-A2BA-85A9017DA145}"/>
                  </a:ext>
                </a:extLst>
              </p:cNvPr>
              <p:cNvSpPr txBox="1"/>
              <p:nvPr/>
            </p:nvSpPr>
            <p:spPr>
              <a:xfrm>
                <a:off x="6131828" y="3306544"/>
                <a:ext cx="1440000" cy="288000"/>
              </a:xfrm>
              <a:prstGeom prst="rect">
                <a:avLst/>
              </a:prstGeom>
              <a:solidFill>
                <a:srgbClr val="E6DFE1"/>
              </a:solidFill>
            </p:spPr>
            <p:txBody>
              <a:bodyPr wrap="square" tIns="36000" bIns="36000" anchor="ctr">
                <a:noAutofit/>
              </a:bodyPr>
              <a:lstStyle>
                <a:defPPr>
                  <a:defRPr lang="ja-JP"/>
                </a:defPPr>
                <a:lvl1pPr algn="ctr">
                  <a:defRPr sz="1600">
                    <a:solidFill>
                      <a:srgbClr val="493C39"/>
                    </a:solidFill>
                    <a:latin typeface="游ゴシック" panose="020B0400000000000000" pitchFamily="50" charset="-128"/>
                    <a:ea typeface="游ゴシック" panose="020B0400000000000000" pitchFamily="50" charset="-128"/>
                  </a:defRPr>
                </a:lvl1pPr>
              </a:lstStyle>
              <a:p>
                <a:r>
                  <a:rPr lang="ja-JP" altLang="en-US" dirty="0"/>
                  <a:t>流す</a:t>
                </a:r>
              </a:p>
            </p:txBody>
          </p:sp>
        </p:grpSp>
      </p:grpSp>
      <p:cxnSp>
        <p:nvCxnSpPr>
          <p:cNvPr id="104" name="直線コネクタ 103">
            <a:extLst>
              <a:ext uri="{FF2B5EF4-FFF2-40B4-BE49-F238E27FC236}">
                <a16:creationId xmlns:a16="http://schemas.microsoft.com/office/drawing/2014/main" id="{8622D173-2D6B-42F7-842B-A926B795C788}"/>
              </a:ext>
            </a:extLst>
          </p:cNvPr>
          <p:cNvCxnSpPr>
            <a:cxnSpLocks/>
          </p:cNvCxnSpPr>
          <p:nvPr/>
        </p:nvCxnSpPr>
        <p:spPr>
          <a:xfrm flipV="1">
            <a:off x="522426" y="5050520"/>
            <a:ext cx="5402482" cy="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グループ化 20">
            <a:extLst>
              <a:ext uri="{FF2B5EF4-FFF2-40B4-BE49-F238E27FC236}">
                <a16:creationId xmlns:a16="http://schemas.microsoft.com/office/drawing/2014/main" id="{786E1381-4258-4B1B-B1C6-3EAC23CC0B9D}"/>
              </a:ext>
            </a:extLst>
          </p:cNvPr>
          <p:cNvGrpSpPr/>
          <p:nvPr/>
        </p:nvGrpSpPr>
        <p:grpSpPr>
          <a:xfrm>
            <a:off x="2071939" y="382598"/>
            <a:ext cx="5564601" cy="399161"/>
            <a:chOff x="2071939" y="382598"/>
            <a:chExt cx="5564601" cy="399161"/>
          </a:xfrm>
        </p:grpSpPr>
        <p:sp>
          <p:nvSpPr>
            <p:cNvPr id="24" name="正方形/長方形 23">
              <a:extLst>
                <a:ext uri="{FF2B5EF4-FFF2-40B4-BE49-F238E27FC236}">
                  <a16:creationId xmlns:a16="http://schemas.microsoft.com/office/drawing/2014/main" id="{68CCAD36-BBA3-4428-9A19-7655E2C9D9E5}"/>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AC34A077-8703-499A-A2C9-4FC33EB205D6}"/>
                </a:ext>
              </a:extLst>
            </p:cNvPr>
            <p:cNvSpPr txBox="1"/>
            <p:nvPr/>
          </p:nvSpPr>
          <p:spPr>
            <a:xfrm>
              <a:off x="2071939" y="412427"/>
              <a:ext cx="2622884" cy="369332"/>
            </a:xfrm>
            <a:prstGeom prst="rect">
              <a:avLst/>
            </a:prstGeom>
            <a:noFill/>
          </p:spPr>
          <p:txBody>
            <a:bodyPr wrap="square" rtlCol="0">
              <a:spAutoFit/>
            </a:bodyPr>
            <a:lstStyle/>
            <a:p>
              <a:r>
                <a:rPr kumimoji="1" lang="ja-JP" altLang="en-US" dirty="0">
                  <a:solidFill>
                    <a:schemeClr val="bg1"/>
                  </a:solidFill>
                  <a:latin typeface="游ゴシック" panose="020B0400000000000000" pitchFamily="50" charset="-128"/>
                  <a:ea typeface="游ゴシック" panose="020B0400000000000000" pitchFamily="50" charset="-128"/>
                </a:rPr>
                <a:t>痩身</a:t>
              </a:r>
              <a:endParaRPr kumimoji="1" lang="en-US" altLang="ja-JP" dirty="0">
                <a:solidFill>
                  <a:schemeClr val="bg1"/>
                </a:solidFill>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C269E85B-60A9-4960-95C6-C35C79924335}"/>
                </a:ext>
              </a:extLst>
            </p:cNvPr>
            <p:cNvSpPr txBox="1"/>
            <p:nvPr/>
          </p:nvSpPr>
          <p:spPr>
            <a:xfrm>
              <a:off x="3983584" y="497979"/>
              <a:ext cx="3539989" cy="253916"/>
            </a:xfrm>
            <a:prstGeom prst="rect">
              <a:avLst/>
            </a:prstGeom>
            <a:noFill/>
          </p:spPr>
          <p:txBody>
            <a:bodyPr wrap="square" rtlCol="0">
              <a:spAutoFit/>
            </a:bodyPr>
            <a:lstStyle/>
            <a:p>
              <a:pPr algn="r"/>
              <a:r>
                <a:rPr lang="en-US" altLang="ja-JP" sz="105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LAGUNA NIGUEL SLIMMING BODY Menu </a:t>
              </a:r>
            </a:p>
          </p:txBody>
        </p:sp>
      </p:grpSp>
      <p:pic>
        <p:nvPicPr>
          <p:cNvPr id="26" name="図 25" descr="テキスト&#10;&#10;自動的に生成された説明">
            <a:extLst>
              <a:ext uri="{FF2B5EF4-FFF2-40B4-BE49-F238E27FC236}">
                <a16:creationId xmlns:a16="http://schemas.microsoft.com/office/drawing/2014/main" id="{B0CB9EC2-4818-45B9-A7AA-512196A27A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sp>
        <p:nvSpPr>
          <p:cNvPr id="44" name="テキスト ボックス 43">
            <a:extLst>
              <a:ext uri="{FF2B5EF4-FFF2-40B4-BE49-F238E27FC236}">
                <a16:creationId xmlns:a16="http://schemas.microsoft.com/office/drawing/2014/main" id="{99282DE8-C9EC-4BFB-A880-5ECF3A8FE7F6}"/>
              </a:ext>
            </a:extLst>
          </p:cNvPr>
          <p:cNvSpPr txBox="1"/>
          <p:nvPr/>
        </p:nvSpPr>
        <p:spPr>
          <a:xfrm>
            <a:off x="5395934" y="5450373"/>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
        <p:nvSpPr>
          <p:cNvPr id="46" name="テキスト ボックス 45">
            <a:extLst>
              <a:ext uri="{FF2B5EF4-FFF2-40B4-BE49-F238E27FC236}">
                <a16:creationId xmlns:a16="http://schemas.microsoft.com/office/drawing/2014/main" id="{DDA0E39C-05A0-4975-8C38-411D973E343E}"/>
              </a:ext>
            </a:extLst>
          </p:cNvPr>
          <p:cNvSpPr txBox="1"/>
          <p:nvPr/>
        </p:nvSpPr>
        <p:spPr>
          <a:xfrm>
            <a:off x="5472586" y="5931165"/>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
        <p:nvSpPr>
          <p:cNvPr id="47" name="テキスト ボックス 46">
            <a:extLst>
              <a:ext uri="{FF2B5EF4-FFF2-40B4-BE49-F238E27FC236}">
                <a16:creationId xmlns:a16="http://schemas.microsoft.com/office/drawing/2014/main" id="{CC97EBFA-41E4-4F16-8E94-9C50DA225220}"/>
              </a:ext>
            </a:extLst>
          </p:cNvPr>
          <p:cNvSpPr txBox="1"/>
          <p:nvPr/>
        </p:nvSpPr>
        <p:spPr>
          <a:xfrm>
            <a:off x="5492727" y="6403448"/>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Tree>
    <p:extLst>
      <p:ext uri="{BB962C8B-B14F-4D97-AF65-F5344CB8AC3E}">
        <p14:creationId xmlns:p14="http://schemas.microsoft.com/office/powerpoint/2010/main" val="2491388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正方形/長方形 112">
            <a:extLst>
              <a:ext uri="{FF2B5EF4-FFF2-40B4-BE49-F238E27FC236}">
                <a16:creationId xmlns:a16="http://schemas.microsoft.com/office/drawing/2014/main" id="{D2819271-5466-4208-8AF5-6E77CA5DEB74}"/>
              </a:ext>
            </a:extLst>
          </p:cNvPr>
          <p:cNvSpPr/>
          <p:nvPr/>
        </p:nvSpPr>
        <p:spPr>
          <a:xfrm>
            <a:off x="444331" y="3950031"/>
            <a:ext cx="3548545" cy="2604457"/>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panose="020B0400000000000000" pitchFamily="50" charset="-128"/>
              <a:ea typeface="游ゴシック" panose="020B0400000000000000" pitchFamily="50" charset="-128"/>
            </a:endParaRPr>
          </a:p>
        </p:txBody>
      </p:sp>
      <p:sp>
        <p:nvSpPr>
          <p:cNvPr id="4" name="正方形/長方形 3">
            <a:extLst>
              <a:ext uri="{FF2B5EF4-FFF2-40B4-BE49-F238E27FC236}">
                <a16:creationId xmlns:a16="http://schemas.microsoft.com/office/drawing/2014/main" id="{EA97EEA2-FFD1-4462-A848-0888D68836AC}"/>
              </a:ext>
            </a:extLst>
          </p:cNvPr>
          <p:cNvSpPr/>
          <p:nvPr/>
        </p:nvSpPr>
        <p:spPr>
          <a:xfrm>
            <a:off x="301437" y="156411"/>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panose="020B0400000000000000" pitchFamily="50" charset="-128"/>
                <a:ea typeface="游ゴシック" panose="020B0400000000000000" pitchFamily="50" charset="-128"/>
              </a:rPr>
              <a:t>　</a:t>
            </a:r>
          </a:p>
        </p:txBody>
      </p:sp>
      <p:sp>
        <p:nvSpPr>
          <p:cNvPr id="43" name="テキスト ボックス 42">
            <a:extLst>
              <a:ext uri="{FF2B5EF4-FFF2-40B4-BE49-F238E27FC236}">
                <a16:creationId xmlns:a16="http://schemas.microsoft.com/office/drawing/2014/main" id="{290583FE-3277-430E-8B80-33FB7E9B958F}"/>
              </a:ext>
            </a:extLst>
          </p:cNvPr>
          <p:cNvSpPr txBox="1"/>
          <p:nvPr/>
        </p:nvSpPr>
        <p:spPr>
          <a:xfrm>
            <a:off x="455692" y="1013204"/>
            <a:ext cx="7038263" cy="646331"/>
          </a:xfrm>
          <a:prstGeom prst="rect">
            <a:avLst/>
          </a:prstGeom>
          <a:noFill/>
        </p:spPr>
        <p:txBody>
          <a:bodyPr wrap="square" rtlCol="0">
            <a:spAutoFit/>
          </a:bodyPr>
          <a:lstStyle/>
          <a:p>
            <a:pPr lvl="0">
              <a:defRPr/>
            </a:pPr>
            <a:r>
              <a:rPr lang="ja-JP" altLang="en-US" sz="1600" dirty="0">
                <a:solidFill>
                  <a:schemeClr val="dk1"/>
                </a:solidFill>
                <a:latin typeface="游ゴシック" panose="020B0400000000000000" pitchFamily="50" charset="-128"/>
                <a:ea typeface="游ゴシック" panose="020B0400000000000000" pitchFamily="50" charset="-128"/>
              </a:rPr>
              <a:t>最新機器と技術を駆使した、</a:t>
            </a:r>
            <a:r>
              <a:rPr lang="ja-JP" altLang="en-US" b="1" dirty="0">
                <a:solidFill>
                  <a:schemeClr val="dk1"/>
                </a:solidFill>
                <a:latin typeface="游ゴシック" panose="020B0400000000000000" pitchFamily="50" charset="-128"/>
                <a:ea typeface="游ゴシック" panose="020B0400000000000000" pitchFamily="50" charset="-128"/>
              </a:rPr>
              <a:t>女性らしい魅力あるふっくら張りのあるみずみずしいバスト</a:t>
            </a:r>
            <a:r>
              <a:rPr lang="ja-JP" altLang="en-US" sz="1600" dirty="0">
                <a:solidFill>
                  <a:schemeClr val="dk1"/>
                </a:solidFill>
                <a:latin typeface="游ゴシック" panose="020B0400000000000000" pitchFamily="50" charset="-128"/>
                <a:ea typeface="游ゴシック" panose="020B0400000000000000" pitchFamily="50" charset="-128"/>
              </a:rPr>
              <a:t>をご提供します。</a:t>
            </a:r>
            <a:endParaRPr lang="ja-JP" altLang="ja-JP" sz="1600" dirty="0">
              <a:solidFill>
                <a:schemeClr val="dk1"/>
              </a:solidFill>
              <a:latin typeface="游ゴシック" panose="020B0400000000000000" pitchFamily="50" charset="-128"/>
              <a:ea typeface="游ゴシック" panose="020B0400000000000000" pitchFamily="50" charset="-128"/>
            </a:endParaRPr>
          </a:p>
        </p:txBody>
      </p:sp>
      <p:grpSp>
        <p:nvGrpSpPr>
          <p:cNvPr id="76" name="グループ化 75">
            <a:extLst>
              <a:ext uri="{FF2B5EF4-FFF2-40B4-BE49-F238E27FC236}">
                <a16:creationId xmlns:a16="http://schemas.microsoft.com/office/drawing/2014/main" id="{FA96BDC7-CE9A-41F2-BB58-FF895495DCC0}"/>
              </a:ext>
            </a:extLst>
          </p:cNvPr>
          <p:cNvGrpSpPr/>
          <p:nvPr/>
        </p:nvGrpSpPr>
        <p:grpSpPr>
          <a:xfrm>
            <a:off x="2036946" y="382598"/>
            <a:ext cx="5599594" cy="401185"/>
            <a:chOff x="2036946" y="382598"/>
            <a:chExt cx="5599594" cy="401185"/>
          </a:xfrm>
        </p:grpSpPr>
        <p:sp>
          <p:nvSpPr>
            <p:cNvPr id="77" name="正方形/長方形 76">
              <a:extLst>
                <a:ext uri="{FF2B5EF4-FFF2-40B4-BE49-F238E27FC236}">
                  <a16:creationId xmlns:a16="http://schemas.microsoft.com/office/drawing/2014/main" id="{6316386C-4640-4063-A664-F70A2063B14F}"/>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4C2AB629-6D17-4B57-BD3D-B601D668A635}"/>
                </a:ext>
              </a:extLst>
            </p:cNvPr>
            <p:cNvSpPr txBox="1"/>
            <p:nvPr/>
          </p:nvSpPr>
          <p:spPr>
            <a:xfrm>
              <a:off x="2036946" y="414451"/>
              <a:ext cx="3644394" cy="369332"/>
            </a:xfrm>
            <a:prstGeom prst="rect">
              <a:avLst/>
            </a:prstGeom>
            <a:noFill/>
          </p:spPr>
          <p:txBody>
            <a:bodyPr wrap="square" rtlCol="0">
              <a:spAutoFit/>
            </a:bodyPr>
            <a:lstStyle/>
            <a:p>
              <a:r>
                <a:rPr lang="ja-JP" altLang="en-US" dirty="0">
                  <a:solidFill>
                    <a:schemeClr val="bg1"/>
                  </a:solidFill>
                  <a:latin typeface="游ゴシック" panose="020B0400000000000000" pitchFamily="50" charset="-128"/>
                  <a:ea typeface="游ゴシック" panose="020B0400000000000000" pitchFamily="50" charset="-128"/>
                </a:rPr>
                <a:t>バストトリートメント</a:t>
              </a:r>
              <a:endParaRPr kumimoji="1" lang="en-US" altLang="ja-JP" dirty="0">
                <a:solidFill>
                  <a:schemeClr val="bg1"/>
                </a:solidFill>
                <a:latin typeface="游ゴシック" panose="020B0400000000000000" pitchFamily="50" charset="-128"/>
                <a:ea typeface="游ゴシック" panose="020B0400000000000000" pitchFamily="50" charset="-128"/>
              </a:endParaRPr>
            </a:p>
          </p:txBody>
        </p:sp>
        <p:sp>
          <p:nvSpPr>
            <p:cNvPr id="79" name="テキスト ボックス 78">
              <a:extLst>
                <a:ext uri="{FF2B5EF4-FFF2-40B4-BE49-F238E27FC236}">
                  <a16:creationId xmlns:a16="http://schemas.microsoft.com/office/drawing/2014/main" id="{5533C553-F999-46FB-BE1E-5CAF06A965E9}"/>
                </a:ext>
              </a:extLst>
            </p:cNvPr>
            <p:cNvSpPr txBox="1"/>
            <p:nvPr/>
          </p:nvSpPr>
          <p:spPr>
            <a:xfrm>
              <a:off x="5829300" y="497979"/>
              <a:ext cx="1694273" cy="253916"/>
            </a:xfrm>
            <a:prstGeom prst="rect">
              <a:avLst/>
            </a:prstGeom>
            <a:noFill/>
          </p:spPr>
          <p:txBody>
            <a:bodyPr wrap="square" rtlCol="0">
              <a:spAutoFit/>
            </a:bodyPr>
            <a:lstStyle/>
            <a:p>
              <a:pPr algn="r"/>
              <a:r>
                <a:rPr lang="en-US" altLang="ja-JP" sz="105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LAGUNA NIGUEL Menu </a:t>
              </a:r>
            </a:p>
          </p:txBody>
        </p:sp>
      </p:grpSp>
      <p:pic>
        <p:nvPicPr>
          <p:cNvPr id="80" name="図 79" descr="テキスト&#10;&#10;自動的に生成された説明">
            <a:extLst>
              <a:ext uri="{FF2B5EF4-FFF2-40B4-BE49-F238E27FC236}">
                <a16:creationId xmlns:a16="http://schemas.microsoft.com/office/drawing/2014/main" id="{7D4D690B-37F4-474D-9A4A-E143E8FD4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grpSp>
        <p:nvGrpSpPr>
          <p:cNvPr id="97" name="グループ化 96">
            <a:extLst>
              <a:ext uri="{FF2B5EF4-FFF2-40B4-BE49-F238E27FC236}">
                <a16:creationId xmlns:a16="http://schemas.microsoft.com/office/drawing/2014/main" id="{13AEC145-CC92-4869-8702-DE530B4A7B2C}"/>
              </a:ext>
            </a:extLst>
          </p:cNvPr>
          <p:cNvGrpSpPr/>
          <p:nvPr/>
        </p:nvGrpSpPr>
        <p:grpSpPr>
          <a:xfrm>
            <a:off x="4128543" y="5329509"/>
            <a:ext cx="2270715" cy="307777"/>
            <a:chOff x="4277211" y="3755875"/>
            <a:chExt cx="2270715" cy="307777"/>
          </a:xfrm>
        </p:grpSpPr>
        <p:sp>
          <p:nvSpPr>
            <p:cNvPr id="98" name="正方形/長方形 97">
              <a:extLst>
                <a:ext uri="{FF2B5EF4-FFF2-40B4-BE49-F238E27FC236}">
                  <a16:creationId xmlns:a16="http://schemas.microsoft.com/office/drawing/2014/main" id="{94B881E1-7634-4443-B343-484B96705C9F}"/>
                </a:ext>
              </a:extLst>
            </p:cNvPr>
            <p:cNvSpPr/>
            <p:nvPr/>
          </p:nvSpPr>
          <p:spPr>
            <a:xfrm>
              <a:off x="4376700" y="3912942"/>
              <a:ext cx="2124000" cy="97452"/>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99" name="グラフィックス 26" descr="トランプのダイヤ">
              <a:extLst>
                <a:ext uri="{FF2B5EF4-FFF2-40B4-BE49-F238E27FC236}">
                  <a16:creationId xmlns:a16="http://schemas.microsoft.com/office/drawing/2014/main" id="{7F90BF2A-0220-471A-BF41-36C9430D4214}"/>
                </a:ext>
              </a:extLst>
            </p:cNvPr>
            <p:cNvSpPr>
              <a:spLocks noChangeAspect="1"/>
            </p:cNvSpPr>
            <p:nvPr/>
          </p:nvSpPr>
          <p:spPr>
            <a:xfrm flipV="1">
              <a:off x="4277211" y="3819764"/>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b="1"/>
            </a:p>
          </p:txBody>
        </p:sp>
        <p:sp>
          <p:nvSpPr>
            <p:cNvPr id="100" name="テキスト ボックス 99">
              <a:extLst>
                <a:ext uri="{FF2B5EF4-FFF2-40B4-BE49-F238E27FC236}">
                  <a16:creationId xmlns:a16="http://schemas.microsoft.com/office/drawing/2014/main" id="{1A13E24A-A074-41DF-99D9-99B667BD6ACC}"/>
                </a:ext>
              </a:extLst>
            </p:cNvPr>
            <p:cNvSpPr txBox="1"/>
            <p:nvPr/>
          </p:nvSpPr>
          <p:spPr>
            <a:xfrm>
              <a:off x="4378823" y="3755875"/>
              <a:ext cx="2169103" cy="307777"/>
            </a:xfrm>
            <a:prstGeom prst="rect">
              <a:avLst/>
            </a:prstGeom>
            <a:noFill/>
            <a:ln>
              <a:noFill/>
            </a:ln>
          </p:spPr>
          <p:txBody>
            <a:bodyPr wrap="square" rtlCol="0" anchor="ctr">
              <a:spAutoFit/>
            </a:bodyPr>
            <a:lstStyle/>
            <a:p>
              <a:r>
                <a:rPr lang="ja-JP" altLang="en-US" sz="1400" b="1" dirty="0">
                  <a:latin typeface="游ゴシック" panose="020B0400000000000000" pitchFamily="50" charset="-128"/>
                  <a:ea typeface="游ゴシック" panose="020B0400000000000000" pitchFamily="50" charset="-128"/>
                </a:rPr>
                <a:t>こんな方におススメ</a:t>
              </a:r>
              <a:endParaRPr kumimoji="1" lang="en-US" altLang="ja-JP" sz="1400" b="1" dirty="0">
                <a:latin typeface="游ゴシック" panose="020B0400000000000000" pitchFamily="50" charset="-128"/>
                <a:ea typeface="游ゴシック" panose="020B0400000000000000" pitchFamily="50" charset="-128"/>
              </a:endParaRPr>
            </a:p>
          </p:txBody>
        </p:sp>
      </p:grpSp>
      <p:sp>
        <p:nvSpPr>
          <p:cNvPr id="101" name="テキスト ボックス 100">
            <a:extLst>
              <a:ext uri="{FF2B5EF4-FFF2-40B4-BE49-F238E27FC236}">
                <a16:creationId xmlns:a16="http://schemas.microsoft.com/office/drawing/2014/main" id="{DDE5635E-7418-4352-B9D0-8A557ECB009F}"/>
              </a:ext>
            </a:extLst>
          </p:cNvPr>
          <p:cNvSpPr txBox="1"/>
          <p:nvPr/>
        </p:nvSpPr>
        <p:spPr>
          <a:xfrm>
            <a:off x="4058277" y="4990307"/>
            <a:ext cx="3421354" cy="307777"/>
          </a:xfrm>
          <a:prstGeom prst="rect">
            <a:avLst/>
          </a:prstGeom>
          <a:noFill/>
        </p:spPr>
        <p:txBody>
          <a:bodyPr wrap="square" rtlCol="0">
            <a:spAutoFit/>
          </a:bodyPr>
          <a:lstStyle>
            <a:defPPr>
              <a:defRPr lang="ja-JP"/>
            </a:defPPr>
            <a:lvl1pPr>
              <a:defRPr sz="1100">
                <a:latin typeface="游ゴシック" panose="020B0400000000000000" pitchFamily="50" charset="-128"/>
                <a:ea typeface="游ゴシック" panose="020B0400000000000000" pitchFamily="50" charset="-128"/>
              </a:defRPr>
            </a:lvl1pPr>
          </a:lstStyle>
          <a:p>
            <a:r>
              <a:rPr lang="ja-JP" altLang="en-US" sz="1400" dirty="0"/>
              <a:t>初回</a:t>
            </a:r>
            <a:r>
              <a:rPr lang="en-US" altLang="ja-JP" sz="1400" dirty="0"/>
              <a:t>30%off</a:t>
            </a:r>
            <a:r>
              <a:rPr lang="ja-JP" altLang="en-US" sz="1400" dirty="0"/>
              <a:t>　　　　　　</a:t>
            </a:r>
            <a:r>
              <a:rPr lang="en-US" altLang="ja-JP" sz="1200" dirty="0"/>
              <a:t>\12,320</a:t>
            </a:r>
          </a:p>
        </p:txBody>
      </p:sp>
      <p:grpSp>
        <p:nvGrpSpPr>
          <p:cNvPr id="102" name="グループ化 101">
            <a:extLst>
              <a:ext uri="{FF2B5EF4-FFF2-40B4-BE49-F238E27FC236}">
                <a16:creationId xmlns:a16="http://schemas.microsoft.com/office/drawing/2014/main" id="{24C1388C-CEC8-4AA1-B478-5F5A8C854FBC}"/>
              </a:ext>
            </a:extLst>
          </p:cNvPr>
          <p:cNvGrpSpPr/>
          <p:nvPr/>
        </p:nvGrpSpPr>
        <p:grpSpPr>
          <a:xfrm>
            <a:off x="4128543" y="4299572"/>
            <a:ext cx="2270715" cy="307777"/>
            <a:chOff x="4277211" y="3755875"/>
            <a:chExt cx="2270715" cy="307777"/>
          </a:xfrm>
        </p:grpSpPr>
        <p:sp>
          <p:nvSpPr>
            <p:cNvPr id="103" name="正方形/長方形 102">
              <a:extLst>
                <a:ext uri="{FF2B5EF4-FFF2-40B4-BE49-F238E27FC236}">
                  <a16:creationId xmlns:a16="http://schemas.microsoft.com/office/drawing/2014/main" id="{2582C3CA-9B22-4631-A178-C8C82311E120}"/>
                </a:ext>
              </a:extLst>
            </p:cNvPr>
            <p:cNvSpPr/>
            <p:nvPr/>
          </p:nvSpPr>
          <p:spPr>
            <a:xfrm>
              <a:off x="4376700" y="3912942"/>
              <a:ext cx="2124000" cy="97452"/>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04" name="グラフィックス 26" descr="トランプのダイヤ">
              <a:extLst>
                <a:ext uri="{FF2B5EF4-FFF2-40B4-BE49-F238E27FC236}">
                  <a16:creationId xmlns:a16="http://schemas.microsoft.com/office/drawing/2014/main" id="{0654F71B-44C4-46A9-8102-C53BF148ECE1}"/>
                </a:ext>
              </a:extLst>
            </p:cNvPr>
            <p:cNvSpPr>
              <a:spLocks noChangeAspect="1"/>
            </p:cNvSpPr>
            <p:nvPr/>
          </p:nvSpPr>
          <p:spPr>
            <a:xfrm flipV="1">
              <a:off x="4277211" y="3819764"/>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b="1"/>
            </a:p>
          </p:txBody>
        </p:sp>
        <p:sp>
          <p:nvSpPr>
            <p:cNvPr id="105" name="テキスト ボックス 104">
              <a:extLst>
                <a:ext uri="{FF2B5EF4-FFF2-40B4-BE49-F238E27FC236}">
                  <a16:creationId xmlns:a16="http://schemas.microsoft.com/office/drawing/2014/main" id="{F3DCC879-8FDB-4263-9C8B-60FB7D165044}"/>
                </a:ext>
              </a:extLst>
            </p:cNvPr>
            <p:cNvSpPr txBox="1"/>
            <p:nvPr/>
          </p:nvSpPr>
          <p:spPr>
            <a:xfrm>
              <a:off x="4378823" y="3755875"/>
              <a:ext cx="2169103" cy="307777"/>
            </a:xfrm>
            <a:prstGeom prst="rect">
              <a:avLst/>
            </a:prstGeom>
            <a:noFill/>
            <a:ln>
              <a:noFill/>
            </a:ln>
          </p:spPr>
          <p:txBody>
            <a:bodyPr wrap="square" rtlCol="0" anchor="ctr">
              <a:spAutoFit/>
            </a:bodyPr>
            <a:lstStyle/>
            <a:p>
              <a:r>
                <a:rPr kumimoji="1" lang="ja-JP" altLang="en-US" sz="1400" b="1" dirty="0">
                  <a:latin typeface="游ゴシック" panose="020B0400000000000000" pitchFamily="50" charset="-128"/>
                  <a:ea typeface="游ゴシック" panose="020B0400000000000000" pitchFamily="50" charset="-128"/>
                </a:rPr>
                <a:t>初回お試しメニュー</a:t>
              </a:r>
              <a:endParaRPr kumimoji="1" lang="en-US" altLang="ja-JP" sz="1400" b="1" dirty="0">
                <a:latin typeface="游ゴシック" panose="020B0400000000000000" pitchFamily="50" charset="-128"/>
                <a:ea typeface="游ゴシック" panose="020B0400000000000000" pitchFamily="50" charset="-128"/>
              </a:endParaRPr>
            </a:p>
          </p:txBody>
        </p:sp>
      </p:grpSp>
      <p:sp>
        <p:nvSpPr>
          <p:cNvPr id="106" name="テキスト ボックス 105">
            <a:extLst>
              <a:ext uri="{FF2B5EF4-FFF2-40B4-BE49-F238E27FC236}">
                <a16:creationId xmlns:a16="http://schemas.microsoft.com/office/drawing/2014/main" id="{68A7C46C-5F05-4830-8C6A-D81802904951}"/>
              </a:ext>
            </a:extLst>
          </p:cNvPr>
          <p:cNvSpPr txBox="1"/>
          <p:nvPr/>
        </p:nvSpPr>
        <p:spPr>
          <a:xfrm>
            <a:off x="4126479" y="5714535"/>
            <a:ext cx="3284948" cy="600164"/>
          </a:xfrm>
          <a:prstGeom prst="rect">
            <a:avLst/>
          </a:prstGeom>
          <a:noFill/>
        </p:spPr>
        <p:txBody>
          <a:bodyPr wrap="square" rtlCol="0">
            <a:spAutoFit/>
          </a:bodyPr>
          <a:lstStyle>
            <a:defPPr>
              <a:defRPr lang="ja-JP"/>
            </a:defPPr>
            <a:lvl1pPr>
              <a:defRPr sz="1100">
                <a:latin typeface="游ゴシック" panose="020B0400000000000000" pitchFamily="50" charset="-128"/>
                <a:ea typeface="游ゴシック" panose="020B0400000000000000" pitchFamily="50" charset="-128"/>
              </a:defRPr>
            </a:lvl1pPr>
          </a:lstStyle>
          <a:p>
            <a:r>
              <a:rPr lang="ja-JP" altLang="en-US" dirty="0"/>
              <a:t>加齢、妊娠、出産、悪い姿勢などの原因で下垂したバストを改善したい方</a:t>
            </a:r>
            <a:r>
              <a:rPr lang="en-US" altLang="ja-JP" dirty="0"/>
              <a:t>/</a:t>
            </a:r>
            <a:r>
              <a:rPr lang="ja-JP" altLang="en-US" dirty="0"/>
              <a:t>デートや合コン、プールや海水浴の前におススメ</a:t>
            </a:r>
            <a:endParaRPr lang="en-US" altLang="ja-JP" dirty="0"/>
          </a:p>
        </p:txBody>
      </p:sp>
      <p:sp>
        <p:nvSpPr>
          <p:cNvPr id="107" name="テキスト ボックス 106">
            <a:extLst>
              <a:ext uri="{FF2B5EF4-FFF2-40B4-BE49-F238E27FC236}">
                <a16:creationId xmlns:a16="http://schemas.microsoft.com/office/drawing/2014/main" id="{14A2A935-43AB-4D7A-B7FF-9B0482BC7C4E}"/>
              </a:ext>
            </a:extLst>
          </p:cNvPr>
          <p:cNvSpPr txBox="1"/>
          <p:nvPr/>
        </p:nvSpPr>
        <p:spPr>
          <a:xfrm>
            <a:off x="4058277" y="4620975"/>
            <a:ext cx="3421353" cy="369332"/>
          </a:xfrm>
          <a:prstGeom prst="rect">
            <a:avLst/>
          </a:prstGeom>
          <a:noFill/>
        </p:spPr>
        <p:txBody>
          <a:bodyPr wrap="square" rtlCol="0">
            <a:spAutoFit/>
          </a:bodyPr>
          <a:lstStyle>
            <a:defPPr>
              <a:defRPr lang="ja-JP"/>
            </a:defPPr>
            <a:lvl1pPr>
              <a:defRPr sz="1100">
                <a:latin typeface="游ゴシック" panose="020B0400000000000000" pitchFamily="50" charset="-128"/>
                <a:ea typeface="游ゴシック" panose="020B0400000000000000" pitchFamily="50" charset="-128"/>
              </a:defRPr>
            </a:lvl1pPr>
          </a:lstStyle>
          <a:p>
            <a:r>
              <a:rPr lang="ja-JP" altLang="en-US" sz="900" dirty="0"/>
              <a:t>メンテナンス</a:t>
            </a:r>
            <a:r>
              <a:rPr lang="en-US" altLang="ja-JP" sz="900" dirty="0"/>
              <a:t>30</a:t>
            </a:r>
            <a:r>
              <a:rPr lang="ja-JP" altLang="en-US" sz="900" dirty="0"/>
              <a:t>分＋</a:t>
            </a:r>
            <a:r>
              <a:rPr lang="en-US" altLang="ja-JP" sz="900" dirty="0"/>
              <a:t>BBL30</a:t>
            </a:r>
            <a:r>
              <a:rPr lang="ja-JP" altLang="en-US" sz="900" dirty="0"/>
              <a:t>分</a:t>
            </a:r>
            <a:endParaRPr lang="en-US" altLang="ja-JP" sz="900" dirty="0"/>
          </a:p>
          <a:p>
            <a:r>
              <a:rPr lang="ja-JP" altLang="en-US" sz="900" dirty="0"/>
              <a:t>＋当店限定ホームケア商品（２週間分）</a:t>
            </a:r>
            <a:endParaRPr lang="en-US" altLang="ja-JP" sz="900" dirty="0"/>
          </a:p>
        </p:txBody>
      </p:sp>
      <p:pic>
        <p:nvPicPr>
          <p:cNvPr id="108" name="図 107" descr="部屋に備えている色々な花瓶&#10;&#10;低い精度で自動的に生成された説明">
            <a:extLst>
              <a:ext uri="{FF2B5EF4-FFF2-40B4-BE49-F238E27FC236}">
                <a16:creationId xmlns:a16="http://schemas.microsoft.com/office/drawing/2014/main" id="{3030DC6F-5692-48B6-A4A7-4A068DF50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63" y="1854197"/>
            <a:ext cx="2101793" cy="1401196"/>
          </a:xfrm>
          <a:prstGeom prst="rect">
            <a:avLst/>
          </a:prstGeom>
        </p:spPr>
      </p:pic>
      <p:sp>
        <p:nvSpPr>
          <p:cNvPr id="109" name="テキスト ボックス 108">
            <a:extLst>
              <a:ext uri="{FF2B5EF4-FFF2-40B4-BE49-F238E27FC236}">
                <a16:creationId xmlns:a16="http://schemas.microsoft.com/office/drawing/2014/main" id="{20E5B694-58C6-46F7-AEB3-49A2D63096C6}"/>
              </a:ext>
            </a:extLst>
          </p:cNvPr>
          <p:cNvSpPr txBox="1"/>
          <p:nvPr/>
        </p:nvSpPr>
        <p:spPr>
          <a:xfrm>
            <a:off x="702062" y="3358124"/>
            <a:ext cx="2101793" cy="288000"/>
          </a:xfrm>
          <a:prstGeom prst="rect">
            <a:avLst/>
          </a:prstGeom>
          <a:solidFill>
            <a:srgbClr val="E6DFE1"/>
          </a:solidFill>
        </p:spPr>
        <p:txBody>
          <a:bodyPr wrap="square" tIns="36000" bIns="36000" anchor="ctr">
            <a:noAutofit/>
          </a:bodyPr>
          <a:lstStyle>
            <a:defPPr>
              <a:defRPr lang="ja-JP"/>
            </a:defPPr>
            <a:lvl1pPr algn="ctr">
              <a:defRPr sz="1600">
                <a:solidFill>
                  <a:srgbClr val="493C39"/>
                </a:solidFill>
                <a:latin typeface="游ゴシック" panose="020B0400000000000000" pitchFamily="50" charset="-128"/>
                <a:ea typeface="游ゴシック" panose="020B0400000000000000" pitchFamily="50" charset="-128"/>
              </a:defRPr>
            </a:lvl1pPr>
          </a:lstStyle>
          <a:p>
            <a:r>
              <a:rPr lang="ja-JP" altLang="en-US" dirty="0"/>
              <a:t>整体で姿勢を整える</a:t>
            </a:r>
          </a:p>
        </p:txBody>
      </p:sp>
      <p:sp>
        <p:nvSpPr>
          <p:cNvPr id="110" name="テキスト ボックス 109">
            <a:extLst>
              <a:ext uri="{FF2B5EF4-FFF2-40B4-BE49-F238E27FC236}">
                <a16:creationId xmlns:a16="http://schemas.microsoft.com/office/drawing/2014/main" id="{3DF424FF-117C-4243-8636-02EB985FEF27}"/>
              </a:ext>
            </a:extLst>
          </p:cNvPr>
          <p:cNvSpPr txBox="1"/>
          <p:nvPr/>
        </p:nvSpPr>
        <p:spPr>
          <a:xfrm>
            <a:off x="474986" y="4014276"/>
            <a:ext cx="3487233" cy="2492990"/>
          </a:xfrm>
          <a:prstGeom prst="rect">
            <a:avLst/>
          </a:prstGeom>
          <a:noFill/>
        </p:spPr>
        <p:txBody>
          <a:bodyPr wrap="square" rtlCol="0">
            <a:spAutoFit/>
          </a:bodyPr>
          <a:lstStyle>
            <a:defPPr>
              <a:defRPr lang="ja-JP"/>
            </a:defPPr>
            <a:lvl1pPr>
              <a:defRPr sz="1100">
                <a:latin typeface="游ゴシック" panose="020B0400000000000000" pitchFamily="50" charset="-128"/>
                <a:ea typeface="游ゴシック" panose="020B0400000000000000" pitchFamily="50" charset="-128"/>
              </a:defRPr>
            </a:lvl1pPr>
          </a:lstStyle>
          <a:p>
            <a:r>
              <a:rPr lang="ja-JP" altLang="en-US" sz="1200" dirty="0">
                <a:solidFill>
                  <a:srgbClr val="FFFFFF"/>
                </a:solidFill>
              </a:rPr>
              <a:t>バストへの直接的なアプローチの前に、メンテナンスエリアでバストの土台となる“身体”を正しい姿勢に導きます。</a:t>
            </a:r>
          </a:p>
          <a:p>
            <a:r>
              <a:rPr lang="ja-JP" altLang="en-US" sz="1200" dirty="0">
                <a:solidFill>
                  <a:srgbClr val="FFFFFF"/>
                </a:solidFill>
              </a:rPr>
              <a:t>その後、</a:t>
            </a:r>
            <a:r>
              <a:rPr lang="en-US" altLang="ja-JP" sz="1200" dirty="0">
                <a:solidFill>
                  <a:srgbClr val="FFFFFF"/>
                </a:solidFill>
              </a:rPr>
              <a:t>SPA</a:t>
            </a:r>
            <a:r>
              <a:rPr lang="ja-JP" altLang="en-US" sz="1200" dirty="0">
                <a:solidFill>
                  <a:srgbClr val="FFFFFF"/>
                </a:solidFill>
              </a:rPr>
              <a:t>エリアでは従来の光トリートメントの５倍の効果がある「</a:t>
            </a:r>
            <a:r>
              <a:rPr lang="en-US" altLang="ja-JP" sz="1200" dirty="0">
                <a:solidFill>
                  <a:srgbClr val="FFFFFF"/>
                </a:solidFill>
              </a:rPr>
              <a:t>BBL</a:t>
            </a:r>
            <a:r>
              <a:rPr lang="ja-JP" altLang="en-US" sz="1200" dirty="0">
                <a:solidFill>
                  <a:srgbClr val="FFFFFF"/>
                </a:solidFill>
              </a:rPr>
              <a:t>」のライトをバストにあてます。バストを支えているクーパー靭帯を改善し、バストの位置を引き上げます。</a:t>
            </a:r>
          </a:p>
          <a:p>
            <a:r>
              <a:rPr lang="ja-JP" altLang="en-US" sz="1200" dirty="0">
                <a:solidFill>
                  <a:srgbClr val="FFFFFF"/>
                </a:solidFill>
              </a:rPr>
              <a:t>また、ヒアルロン酸や、コラーゲンを作っている線維芽細胞を活性化させ、生成を促すことで肌にハリを与えます。細胞のひとつひとつの水分量が増え、全体的にふっくらとします。血液とリンパの流れが改善され、代謝が上がることで透明感のある瑞々しいバストへ導きます。</a:t>
            </a:r>
          </a:p>
        </p:txBody>
      </p:sp>
      <p:pic>
        <p:nvPicPr>
          <p:cNvPr id="3" name="図 2">
            <a:extLst>
              <a:ext uri="{FF2B5EF4-FFF2-40B4-BE49-F238E27FC236}">
                <a16:creationId xmlns:a16="http://schemas.microsoft.com/office/drawing/2014/main" id="{05703C9D-E49D-4A9D-BB8D-C1A3212F74AF}"/>
              </a:ext>
            </a:extLst>
          </p:cNvPr>
          <p:cNvPicPr>
            <a:picLocks noChangeAspect="1"/>
          </p:cNvPicPr>
          <p:nvPr/>
        </p:nvPicPr>
        <p:blipFill>
          <a:blip r:embed="rId4"/>
          <a:stretch>
            <a:fillRect/>
          </a:stretch>
        </p:blipFill>
        <p:spPr>
          <a:xfrm>
            <a:off x="3088765" y="1848045"/>
            <a:ext cx="1916357" cy="1437268"/>
          </a:xfrm>
          <a:prstGeom prst="rect">
            <a:avLst/>
          </a:prstGeom>
        </p:spPr>
      </p:pic>
      <p:sp>
        <p:nvSpPr>
          <p:cNvPr id="26" name="テキスト ボックス 25">
            <a:extLst>
              <a:ext uri="{FF2B5EF4-FFF2-40B4-BE49-F238E27FC236}">
                <a16:creationId xmlns:a16="http://schemas.microsoft.com/office/drawing/2014/main" id="{A8246490-9F99-47DC-8D44-59390B5CE25E}"/>
              </a:ext>
            </a:extLst>
          </p:cNvPr>
          <p:cNvSpPr txBox="1"/>
          <p:nvPr/>
        </p:nvSpPr>
        <p:spPr>
          <a:xfrm>
            <a:off x="3176040" y="3347312"/>
            <a:ext cx="1741805" cy="288000"/>
          </a:xfrm>
          <a:prstGeom prst="rect">
            <a:avLst/>
          </a:prstGeom>
          <a:solidFill>
            <a:srgbClr val="E6DFE1"/>
          </a:solidFill>
        </p:spPr>
        <p:txBody>
          <a:bodyPr wrap="square" tIns="36000" bIns="36000" anchor="ctr">
            <a:noAutofit/>
          </a:bodyPr>
          <a:lstStyle>
            <a:defPPr>
              <a:defRPr lang="ja-JP"/>
            </a:defPPr>
            <a:lvl1pPr algn="ctr">
              <a:defRPr sz="1600">
                <a:solidFill>
                  <a:srgbClr val="493C39"/>
                </a:solidFill>
                <a:latin typeface="游ゴシック" panose="020B0400000000000000" pitchFamily="50" charset="-128"/>
                <a:ea typeface="游ゴシック" panose="020B0400000000000000" pitchFamily="50" charset="-128"/>
              </a:defRPr>
            </a:lvl1pPr>
          </a:lstStyle>
          <a:p>
            <a:r>
              <a:rPr lang="ja-JP" altLang="en-US" dirty="0"/>
              <a:t>バスト引き上げ</a:t>
            </a:r>
          </a:p>
        </p:txBody>
      </p:sp>
      <p:pic>
        <p:nvPicPr>
          <p:cNvPr id="5" name="図 4" descr="人, 屋内, 男, 座る が含まれている画像&#10;&#10;自動的に生成された説明">
            <a:extLst>
              <a:ext uri="{FF2B5EF4-FFF2-40B4-BE49-F238E27FC236}">
                <a16:creationId xmlns:a16="http://schemas.microsoft.com/office/drawing/2014/main" id="{D22EAF18-B5E1-4969-BE8E-429285E9C6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6542" b="8410"/>
          <a:stretch/>
        </p:blipFill>
        <p:spPr>
          <a:xfrm>
            <a:off x="5290031" y="1848045"/>
            <a:ext cx="1952462" cy="1433703"/>
          </a:xfrm>
          <a:prstGeom prst="rect">
            <a:avLst/>
          </a:prstGeom>
        </p:spPr>
      </p:pic>
      <p:sp>
        <p:nvSpPr>
          <p:cNvPr id="29" name="テキスト ボックス 28">
            <a:extLst>
              <a:ext uri="{FF2B5EF4-FFF2-40B4-BE49-F238E27FC236}">
                <a16:creationId xmlns:a16="http://schemas.microsoft.com/office/drawing/2014/main" id="{B7FBEF35-F642-43EF-AD53-97963CA6D5AA}"/>
              </a:ext>
            </a:extLst>
          </p:cNvPr>
          <p:cNvSpPr txBox="1"/>
          <p:nvPr/>
        </p:nvSpPr>
        <p:spPr>
          <a:xfrm>
            <a:off x="5443144" y="3347312"/>
            <a:ext cx="1646235" cy="288000"/>
          </a:xfrm>
          <a:prstGeom prst="rect">
            <a:avLst/>
          </a:prstGeom>
          <a:solidFill>
            <a:srgbClr val="E6DFE1"/>
          </a:solidFill>
        </p:spPr>
        <p:txBody>
          <a:bodyPr wrap="square" tIns="36000" bIns="36000" anchor="ctr">
            <a:noAutofit/>
          </a:bodyPr>
          <a:lstStyle>
            <a:defPPr>
              <a:defRPr lang="ja-JP"/>
            </a:defPPr>
            <a:lvl1pPr algn="ctr">
              <a:defRPr sz="1600">
                <a:solidFill>
                  <a:srgbClr val="493C39"/>
                </a:solidFill>
                <a:latin typeface="游ゴシック" panose="020B0400000000000000" pitchFamily="50" charset="-128"/>
                <a:ea typeface="游ゴシック" panose="020B0400000000000000" pitchFamily="50" charset="-128"/>
              </a:defRPr>
            </a:lvl1pPr>
          </a:lstStyle>
          <a:p>
            <a:r>
              <a:rPr lang="ja-JP" altLang="en-US" dirty="0"/>
              <a:t>トリートメント</a:t>
            </a:r>
          </a:p>
        </p:txBody>
      </p:sp>
      <p:sp>
        <p:nvSpPr>
          <p:cNvPr id="28" name="テキスト ボックス 27">
            <a:extLst>
              <a:ext uri="{FF2B5EF4-FFF2-40B4-BE49-F238E27FC236}">
                <a16:creationId xmlns:a16="http://schemas.microsoft.com/office/drawing/2014/main" id="{D83C430F-8B4F-4D76-97CE-C755913C32B2}"/>
              </a:ext>
            </a:extLst>
          </p:cNvPr>
          <p:cNvSpPr txBox="1"/>
          <p:nvPr/>
        </p:nvSpPr>
        <p:spPr>
          <a:xfrm>
            <a:off x="6399258" y="5160743"/>
            <a:ext cx="486030" cy="200055"/>
          </a:xfrm>
          <a:prstGeom prst="rect">
            <a:avLst/>
          </a:prstGeom>
          <a:noFill/>
        </p:spPr>
        <p:txBody>
          <a:bodyPr wrap="square" rtlCol="0">
            <a:spAutoFit/>
          </a:bodyPr>
          <a:lstStyle/>
          <a:p>
            <a:r>
              <a:rPr kumimoji="1" lang="en-US" altLang="ja-JP" sz="700" dirty="0"/>
              <a:t>(</a:t>
            </a:r>
            <a:r>
              <a:rPr lang="ja-JP" altLang="en-US" sz="700" dirty="0"/>
              <a:t>税込</a:t>
            </a:r>
            <a:r>
              <a:rPr kumimoji="1" lang="en-US" altLang="ja-JP" sz="700" dirty="0"/>
              <a:t>)</a:t>
            </a:r>
            <a:endParaRPr kumimoji="1" lang="ja-JP" altLang="en-US" sz="700" dirty="0"/>
          </a:p>
        </p:txBody>
      </p:sp>
    </p:spTree>
    <p:extLst>
      <p:ext uri="{BB962C8B-B14F-4D97-AF65-F5344CB8AC3E}">
        <p14:creationId xmlns:p14="http://schemas.microsoft.com/office/powerpoint/2010/main" val="1516924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A97EEA2-FFD1-4462-A848-0888D68836AC}"/>
              </a:ext>
            </a:extLst>
          </p:cNvPr>
          <p:cNvSpPr/>
          <p:nvPr/>
        </p:nvSpPr>
        <p:spPr>
          <a:xfrm>
            <a:off x="301437" y="156411"/>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panose="020B0400000000000000" pitchFamily="50" charset="-128"/>
                <a:ea typeface="游ゴシック" panose="020B0400000000000000" pitchFamily="50" charset="-128"/>
              </a:rPr>
              <a:t>　</a:t>
            </a:r>
          </a:p>
        </p:txBody>
      </p:sp>
      <p:sp>
        <p:nvSpPr>
          <p:cNvPr id="9" name="正方形/長方形 8">
            <a:extLst>
              <a:ext uri="{FF2B5EF4-FFF2-40B4-BE49-F238E27FC236}">
                <a16:creationId xmlns:a16="http://schemas.microsoft.com/office/drawing/2014/main" id="{9A0A68DB-A79E-4225-AC71-E929E4C99817}"/>
              </a:ext>
            </a:extLst>
          </p:cNvPr>
          <p:cNvSpPr/>
          <p:nvPr/>
        </p:nvSpPr>
        <p:spPr>
          <a:xfrm>
            <a:off x="369637" y="1597555"/>
            <a:ext cx="7193493" cy="830997"/>
          </a:xfrm>
          <a:prstGeom prst="rect">
            <a:avLst/>
          </a:prstGeom>
          <a:noFill/>
        </p:spPr>
        <p:txBody>
          <a:bodyPr wrap="square" rtlCol="0">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dirty="0">
                <a:solidFill>
                  <a:schemeClr val="dk1"/>
                </a:solidFill>
                <a:latin typeface="Yu Gothic Medium" panose="020B0500000000000000" pitchFamily="50" charset="-128"/>
                <a:ea typeface="Yu Gothic Medium" panose="020B0500000000000000" pitchFamily="50" charset="-128"/>
              </a:rPr>
              <a:t>ミランダ・カーも使用している“奇跡のオイル”を、贅沢に使用したオイルマッサージです。主成分のトリプルガンマリノレン酸が、肌細胞・筋肉細胞に働きかけます。リンパの流れ・冷えや浮腫みの改善、代謝や筋肉の柔軟性を上げ、コリや痛みを緩和し、肌を美しくします。運動前後のコンディション調整・怪我の防止・疲労回復などにも効果てきめん。身体の内側からも外側からも綺麗にします。</a:t>
            </a:r>
          </a:p>
        </p:txBody>
      </p:sp>
      <p:sp>
        <p:nvSpPr>
          <p:cNvPr id="10" name="正方形/長方形 9">
            <a:extLst>
              <a:ext uri="{FF2B5EF4-FFF2-40B4-BE49-F238E27FC236}">
                <a16:creationId xmlns:a16="http://schemas.microsoft.com/office/drawing/2014/main" id="{54587212-B1AA-4422-99E3-810316818637}"/>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F678D3F-08B8-4A69-95EB-53DC06EFE04D}"/>
              </a:ext>
            </a:extLst>
          </p:cNvPr>
          <p:cNvSpPr txBox="1"/>
          <p:nvPr/>
        </p:nvSpPr>
        <p:spPr>
          <a:xfrm>
            <a:off x="2076099" y="403211"/>
            <a:ext cx="2622884" cy="369332"/>
          </a:xfrm>
          <a:prstGeom prst="rect">
            <a:avLst/>
          </a:prstGeom>
          <a:noFill/>
        </p:spPr>
        <p:txBody>
          <a:bodyPr wrap="square" rtlCol="0">
            <a:spAutoFit/>
          </a:bodyPr>
          <a:lstStyle/>
          <a:p>
            <a:r>
              <a:rPr kumimoji="1" lang="ja-JP" altLang="en-US" dirty="0">
                <a:solidFill>
                  <a:schemeClr val="bg1"/>
                </a:solidFill>
                <a:latin typeface="Yu Gothic Medium" panose="020B0500000000000000" pitchFamily="50" charset="-128"/>
                <a:ea typeface="Yu Gothic Medium" panose="020B0500000000000000" pitchFamily="50" charset="-128"/>
              </a:rPr>
              <a:t>オイルマッサージ</a:t>
            </a:r>
            <a:endParaRPr kumimoji="1" lang="en-US" altLang="ja-JP" dirty="0">
              <a:solidFill>
                <a:schemeClr val="bg1"/>
              </a:solidFill>
              <a:latin typeface="Yu Gothic Medium" panose="020B0500000000000000" pitchFamily="50" charset="-128"/>
              <a:ea typeface="Yu Gothic Medium" panose="020B0500000000000000" pitchFamily="50" charset="-128"/>
            </a:endParaRPr>
          </a:p>
        </p:txBody>
      </p:sp>
      <p:sp>
        <p:nvSpPr>
          <p:cNvPr id="12" name="テキスト ボックス 11">
            <a:extLst>
              <a:ext uri="{FF2B5EF4-FFF2-40B4-BE49-F238E27FC236}">
                <a16:creationId xmlns:a16="http://schemas.microsoft.com/office/drawing/2014/main" id="{B9A9884E-FE8F-402E-A60F-2A431BD3CC78}"/>
              </a:ext>
            </a:extLst>
          </p:cNvPr>
          <p:cNvSpPr txBox="1"/>
          <p:nvPr/>
        </p:nvSpPr>
        <p:spPr>
          <a:xfrm>
            <a:off x="3983584" y="497979"/>
            <a:ext cx="3539989" cy="261610"/>
          </a:xfrm>
          <a:prstGeom prst="rect">
            <a:avLst/>
          </a:prstGeom>
          <a:noFill/>
        </p:spPr>
        <p:txBody>
          <a:bodyPr wrap="square" rtlCol="0">
            <a:spAutoFit/>
          </a:bodyPr>
          <a:lstStyle>
            <a:defPPr>
              <a:defRPr lang="ja-JP"/>
            </a:defPPr>
            <a:lvl1pPr algn="r">
              <a:defRPr sz="105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US" altLang="ja-JP" dirty="0"/>
              <a:t>LAGUNA NIGUEL OIL</a:t>
            </a:r>
            <a:r>
              <a:rPr lang="ja-JP" altLang="en-US" dirty="0"/>
              <a:t> </a:t>
            </a:r>
            <a:r>
              <a:rPr lang="en-US" altLang="ja-JP" dirty="0"/>
              <a:t>MASSAGE Menu</a:t>
            </a:r>
            <a:r>
              <a:rPr lang="ja-JP" altLang="en-US" dirty="0"/>
              <a:t> </a:t>
            </a:r>
            <a:endParaRPr lang="en-US" altLang="ja-JP" dirty="0"/>
          </a:p>
        </p:txBody>
      </p:sp>
      <p:sp>
        <p:nvSpPr>
          <p:cNvPr id="15" name="テキスト ボックス 14">
            <a:extLst>
              <a:ext uri="{FF2B5EF4-FFF2-40B4-BE49-F238E27FC236}">
                <a16:creationId xmlns:a16="http://schemas.microsoft.com/office/drawing/2014/main" id="{9F52CEC8-BBFA-4BC2-8338-0BCE79CCC975}"/>
              </a:ext>
            </a:extLst>
          </p:cNvPr>
          <p:cNvSpPr txBox="1"/>
          <p:nvPr/>
        </p:nvSpPr>
        <p:spPr>
          <a:xfrm>
            <a:off x="371475" y="1118736"/>
            <a:ext cx="4999422" cy="440769"/>
          </a:xfrm>
          <a:prstGeom prst="snip2DiagRect">
            <a:avLst/>
          </a:prstGeom>
          <a:solidFill>
            <a:schemeClr val="accent2"/>
          </a:solidFill>
        </p:spPr>
        <p:txBody>
          <a:bodyPr wrap="square">
            <a:spAutoFit/>
          </a:bodyPr>
          <a:lstStyle/>
          <a:p>
            <a:r>
              <a:rPr lang="ja-JP" altLang="en-US" dirty="0">
                <a:solidFill>
                  <a:schemeClr val="dk1"/>
                </a:solidFill>
                <a:latin typeface="Yu Gothic Medium" panose="020B0500000000000000" pitchFamily="50" charset="-128"/>
                <a:ea typeface="Yu Gothic Medium" panose="020B0500000000000000" pitchFamily="50" charset="-128"/>
              </a:rPr>
              <a:t>ご要望により極上コースが遂にスタート</a:t>
            </a:r>
            <a:endParaRPr lang="en-US" altLang="ja-JP" dirty="0">
              <a:solidFill>
                <a:schemeClr val="dk1"/>
              </a:solidFill>
              <a:latin typeface="Yu Gothic Medium" panose="020B0500000000000000" pitchFamily="50" charset="-128"/>
              <a:ea typeface="Yu Gothic Medium" panose="020B0500000000000000" pitchFamily="50" charset="-128"/>
            </a:endParaRPr>
          </a:p>
        </p:txBody>
      </p:sp>
      <p:grpSp>
        <p:nvGrpSpPr>
          <p:cNvPr id="18" name="グループ化 17">
            <a:extLst>
              <a:ext uri="{FF2B5EF4-FFF2-40B4-BE49-F238E27FC236}">
                <a16:creationId xmlns:a16="http://schemas.microsoft.com/office/drawing/2014/main" id="{D8068863-987D-4E21-87CC-87BCDE3C04DE}"/>
              </a:ext>
            </a:extLst>
          </p:cNvPr>
          <p:cNvGrpSpPr/>
          <p:nvPr/>
        </p:nvGrpSpPr>
        <p:grpSpPr>
          <a:xfrm>
            <a:off x="5129137" y="2508657"/>
            <a:ext cx="2609151" cy="572882"/>
            <a:chOff x="495184" y="2292974"/>
            <a:chExt cx="2609151" cy="572882"/>
          </a:xfrm>
        </p:grpSpPr>
        <p:sp>
          <p:nvSpPr>
            <p:cNvPr id="19" name="正方形/長方形 18">
              <a:extLst>
                <a:ext uri="{FF2B5EF4-FFF2-40B4-BE49-F238E27FC236}">
                  <a16:creationId xmlns:a16="http://schemas.microsoft.com/office/drawing/2014/main" id="{D767B536-92D5-4CD2-8BF5-D147879CE6DA}"/>
                </a:ext>
              </a:extLst>
            </p:cNvPr>
            <p:cNvSpPr/>
            <p:nvPr/>
          </p:nvSpPr>
          <p:spPr>
            <a:xfrm>
              <a:off x="561809" y="2484537"/>
              <a:ext cx="2081547" cy="210671"/>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FAFD73D1-87C9-49FA-9A0D-AEEA015DE0C0}"/>
                </a:ext>
              </a:extLst>
            </p:cNvPr>
            <p:cNvGrpSpPr/>
            <p:nvPr/>
          </p:nvGrpSpPr>
          <p:grpSpPr>
            <a:xfrm>
              <a:off x="561809" y="2292974"/>
              <a:ext cx="2542526" cy="572882"/>
              <a:chOff x="463495" y="2334400"/>
              <a:chExt cx="2542526" cy="572882"/>
            </a:xfrm>
          </p:grpSpPr>
          <p:sp>
            <p:nvSpPr>
              <p:cNvPr id="22" name="テキスト ボックス 21">
                <a:extLst>
                  <a:ext uri="{FF2B5EF4-FFF2-40B4-BE49-F238E27FC236}">
                    <a16:creationId xmlns:a16="http://schemas.microsoft.com/office/drawing/2014/main" id="{C1046276-FC55-45D7-9248-D6D0583AF113}"/>
                  </a:ext>
                </a:extLst>
              </p:cNvPr>
              <p:cNvSpPr txBox="1"/>
              <p:nvPr/>
            </p:nvSpPr>
            <p:spPr>
              <a:xfrm>
                <a:off x="512451" y="2334400"/>
                <a:ext cx="2016038"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chemeClr val="tx1"/>
                    </a:solidFill>
                  </a:rPr>
                  <a:t>水素吸引</a:t>
                </a:r>
                <a:endParaRPr lang="en-US" altLang="ja-JP" sz="1600" dirty="0">
                  <a:solidFill>
                    <a:schemeClr val="tx1"/>
                  </a:solidFill>
                </a:endParaRPr>
              </a:p>
            </p:txBody>
          </p:sp>
          <p:sp>
            <p:nvSpPr>
              <p:cNvPr id="23" name="テキスト ボックス 22">
                <a:extLst>
                  <a:ext uri="{FF2B5EF4-FFF2-40B4-BE49-F238E27FC236}">
                    <a16:creationId xmlns:a16="http://schemas.microsoft.com/office/drawing/2014/main" id="{1D5DA655-E799-42C0-BC4B-EDCEA9095E54}"/>
                  </a:ext>
                </a:extLst>
              </p:cNvPr>
              <p:cNvSpPr txBox="1"/>
              <p:nvPr/>
            </p:nvSpPr>
            <p:spPr>
              <a:xfrm>
                <a:off x="463495" y="2630283"/>
                <a:ext cx="2542526" cy="276999"/>
              </a:xfrm>
              <a:prstGeom prst="rect">
                <a:avLst/>
              </a:prstGeom>
              <a:noFill/>
            </p:spPr>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200" dirty="0"/>
                  <a:t>美肌・透明感・肌質改善</a:t>
                </a:r>
              </a:p>
            </p:txBody>
          </p:sp>
        </p:grpSp>
        <p:sp>
          <p:nvSpPr>
            <p:cNvPr id="21" name="グラフィックス 26" descr="トランプのダイヤ">
              <a:extLst>
                <a:ext uri="{FF2B5EF4-FFF2-40B4-BE49-F238E27FC236}">
                  <a16:creationId xmlns:a16="http://schemas.microsoft.com/office/drawing/2014/main" id="{E0010C6E-2F3E-47F5-B342-0FCBE1765D5D}"/>
                </a:ext>
              </a:extLst>
            </p:cNvPr>
            <p:cNvSpPr>
              <a:spLocks noChangeAspect="1"/>
            </p:cNvSpPr>
            <p:nvPr/>
          </p:nvSpPr>
          <p:spPr>
            <a:xfrm flipV="1">
              <a:off x="495184" y="2362183"/>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grpSp>
        <p:nvGrpSpPr>
          <p:cNvPr id="24" name="グループ化 23">
            <a:extLst>
              <a:ext uri="{FF2B5EF4-FFF2-40B4-BE49-F238E27FC236}">
                <a16:creationId xmlns:a16="http://schemas.microsoft.com/office/drawing/2014/main" id="{24884BA6-82CA-4C37-A1EC-125C9B7EB72D}"/>
              </a:ext>
            </a:extLst>
          </p:cNvPr>
          <p:cNvGrpSpPr/>
          <p:nvPr/>
        </p:nvGrpSpPr>
        <p:grpSpPr>
          <a:xfrm>
            <a:off x="566084" y="2482004"/>
            <a:ext cx="2423191" cy="591146"/>
            <a:chOff x="2760247" y="2257853"/>
            <a:chExt cx="2423191" cy="591146"/>
          </a:xfrm>
        </p:grpSpPr>
        <p:sp>
          <p:nvSpPr>
            <p:cNvPr id="25" name="正方形/長方形 24">
              <a:extLst>
                <a:ext uri="{FF2B5EF4-FFF2-40B4-BE49-F238E27FC236}">
                  <a16:creationId xmlns:a16="http://schemas.microsoft.com/office/drawing/2014/main" id="{EC0ED492-9B3E-445D-B2BF-B73B6CC5FFE5}"/>
                </a:ext>
              </a:extLst>
            </p:cNvPr>
            <p:cNvSpPr/>
            <p:nvPr/>
          </p:nvSpPr>
          <p:spPr>
            <a:xfrm>
              <a:off x="2820708" y="2434396"/>
              <a:ext cx="1905906" cy="209870"/>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BE39C563-D305-41BC-8A55-E00F1CFF2891}"/>
                </a:ext>
              </a:extLst>
            </p:cNvPr>
            <p:cNvGrpSpPr/>
            <p:nvPr/>
          </p:nvGrpSpPr>
          <p:grpSpPr>
            <a:xfrm>
              <a:off x="2841486" y="2257853"/>
              <a:ext cx="2341952" cy="591146"/>
              <a:chOff x="3069936" y="2306373"/>
              <a:chExt cx="2341952" cy="591146"/>
            </a:xfrm>
          </p:grpSpPr>
          <p:sp>
            <p:nvSpPr>
              <p:cNvPr id="28" name="正方形/長方形 27">
                <a:extLst>
                  <a:ext uri="{FF2B5EF4-FFF2-40B4-BE49-F238E27FC236}">
                    <a16:creationId xmlns:a16="http://schemas.microsoft.com/office/drawing/2014/main" id="{CC385589-9E29-4E5C-A0F8-C1D288C9BD9F}"/>
                  </a:ext>
                </a:extLst>
              </p:cNvPr>
              <p:cNvSpPr/>
              <p:nvPr/>
            </p:nvSpPr>
            <p:spPr>
              <a:xfrm>
                <a:off x="3069936" y="2306373"/>
                <a:ext cx="2341952"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sz="1600" dirty="0">
                    <a:solidFill>
                      <a:schemeClr val="tx1"/>
                    </a:solidFill>
                    <a:latin typeface="Yu Gothic Medium" panose="020B0500000000000000" pitchFamily="50" charset="-128"/>
                    <a:ea typeface="Yu Gothic Medium" panose="020B0500000000000000" pitchFamily="50" charset="-128"/>
                  </a:rPr>
                  <a:t>贅沢マッサージ</a:t>
                </a:r>
                <a:endParaRPr lang="en-US" altLang="ja-JP" sz="1600" dirty="0">
                  <a:solidFill>
                    <a:schemeClr val="tx1"/>
                  </a:solidFill>
                  <a:latin typeface="Yu Gothic Medium" panose="020B0500000000000000" pitchFamily="50" charset="-128"/>
                  <a:ea typeface="Yu Gothic Medium" panose="020B0500000000000000" pitchFamily="50" charset="-128"/>
                </a:endParaRPr>
              </a:p>
            </p:txBody>
          </p:sp>
          <p:sp>
            <p:nvSpPr>
              <p:cNvPr id="29" name="正方形/長方形 28">
                <a:extLst>
                  <a:ext uri="{FF2B5EF4-FFF2-40B4-BE49-F238E27FC236}">
                    <a16:creationId xmlns:a16="http://schemas.microsoft.com/office/drawing/2014/main" id="{084BD54D-2813-49DE-A58F-B9BA48EA6948}"/>
                  </a:ext>
                </a:extLst>
              </p:cNvPr>
              <p:cNvSpPr/>
              <p:nvPr/>
            </p:nvSpPr>
            <p:spPr>
              <a:xfrm>
                <a:off x="3069936" y="2620520"/>
                <a:ext cx="1944831" cy="276999"/>
              </a:xfrm>
              <a:prstGeom prst="rect">
                <a:avLst/>
              </a:prstGeom>
              <a:noFill/>
            </p:spPr>
            <p:txBody>
              <a:bodyPr wrap="square" rtlCol="0">
                <a:spAutoFit/>
              </a:bodyPr>
              <a:lstStyle/>
              <a:p>
                <a:r>
                  <a:rPr lang="ja-JP" altLang="en-US" sz="1200" dirty="0">
                    <a:solidFill>
                      <a:schemeClr val="dk1"/>
                    </a:solidFill>
                    <a:latin typeface="Yu Gothic Medium" panose="020B0500000000000000" pitchFamily="50" charset="-128"/>
                    <a:ea typeface="Yu Gothic Medium" panose="020B0500000000000000" pitchFamily="50" charset="-128"/>
                  </a:rPr>
                  <a:t>リラックス・痩身・美容</a:t>
                </a:r>
                <a:endParaRPr lang="en-US" altLang="ja-JP" sz="1200" dirty="0">
                  <a:solidFill>
                    <a:schemeClr val="dk1"/>
                  </a:solidFill>
                  <a:latin typeface="Yu Gothic Medium" panose="020B0500000000000000" pitchFamily="50" charset="-128"/>
                  <a:ea typeface="Yu Gothic Medium" panose="020B0500000000000000" pitchFamily="50" charset="-128"/>
                </a:endParaRPr>
              </a:p>
            </p:txBody>
          </p:sp>
        </p:grpSp>
        <p:sp>
          <p:nvSpPr>
            <p:cNvPr id="27" name="グラフィックス 26" descr="トランプのダイヤ">
              <a:extLst>
                <a:ext uri="{FF2B5EF4-FFF2-40B4-BE49-F238E27FC236}">
                  <a16:creationId xmlns:a16="http://schemas.microsoft.com/office/drawing/2014/main" id="{EF279CC9-0570-4CC7-8AF7-6EE813F20A50}"/>
                </a:ext>
              </a:extLst>
            </p:cNvPr>
            <p:cNvSpPr>
              <a:spLocks noChangeAspect="1"/>
            </p:cNvSpPr>
            <p:nvPr/>
          </p:nvSpPr>
          <p:spPr>
            <a:xfrm flipV="1">
              <a:off x="2760247" y="2337048"/>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grpSp>
        <p:nvGrpSpPr>
          <p:cNvPr id="30" name="グループ化 29">
            <a:extLst>
              <a:ext uri="{FF2B5EF4-FFF2-40B4-BE49-F238E27FC236}">
                <a16:creationId xmlns:a16="http://schemas.microsoft.com/office/drawing/2014/main" id="{3A464BBA-686F-4C46-8686-86C355DFFCA4}"/>
              </a:ext>
            </a:extLst>
          </p:cNvPr>
          <p:cNvGrpSpPr/>
          <p:nvPr/>
        </p:nvGrpSpPr>
        <p:grpSpPr>
          <a:xfrm>
            <a:off x="2791940" y="2479680"/>
            <a:ext cx="2637352" cy="574896"/>
            <a:chOff x="4962443" y="2266476"/>
            <a:chExt cx="2637352" cy="574896"/>
          </a:xfrm>
        </p:grpSpPr>
        <p:sp>
          <p:nvSpPr>
            <p:cNvPr id="31" name="正方形/長方形 30">
              <a:extLst>
                <a:ext uri="{FF2B5EF4-FFF2-40B4-BE49-F238E27FC236}">
                  <a16:creationId xmlns:a16="http://schemas.microsoft.com/office/drawing/2014/main" id="{AA7CD839-41AC-4573-A1F5-DB8A36216D9A}"/>
                </a:ext>
              </a:extLst>
            </p:cNvPr>
            <p:cNvSpPr/>
            <p:nvPr/>
          </p:nvSpPr>
          <p:spPr>
            <a:xfrm>
              <a:off x="5022146" y="2492574"/>
              <a:ext cx="2183612" cy="185507"/>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04286938-4F5C-4037-AD6F-DB6A22F9B8AC}"/>
                </a:ext>
              </a:extLst>
            </p:cNvPr>
            <p:cNvGrpSpPr/>
            <p:nvPr/>
          </p:nvGrpSpPr>
          <p:grpSpPr>
            <a:xfrm>
              <a:off x="4989905" y="2266476"/>
              <a:ext cx="2609890" cy="574896"/>
              <a:chOff x="5342445" y="2307902"/>
              <a:chExt cx="2609890" cy="574896"/>
            </a:xfrm>
          </p:grpSpPr>
          <p:sp>
            <p:nvSpPr>
              <p:cNvPr id="34" name="正方形/長方形 33">
                <a:extLst>
                  <a:ext uri="{FF2B5EF4-FFF2-40B4-BE49-F238E27FC236}">
                    <a16:creationId xmlns:a16="http://schemas.microsoft.com/office/drawing/2014/main" id="{3E6597B8-B515-4823-8A24-F52E5F3D998F}"/>
                  </a:ext>
                </a:extLst>
              </p:cNvPr>
              <p:cNvSpPr/>
              <p:nvPr/>
            </p:nvSpPr>
            <p:spPr>
              <a:xfrm>
                <a:off x="5444876" y="2307902"/>
                <a:ext cx="1722508"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sz="1600" dirty="0">
                    <a:solidFill>
                      <a:schemeClr val="tx1"/>
                    </a:solidFill>
                    <a:latin typeface="Yu Gothic Medium" panose="020B0500000000000000" pitchFamily="50" charset="-128"/>
                    <a:ea typeface="Yu Gothic Medium" panose="020B0500000000000000" pitchFamily="50" charset="-128"/>
                  </a:rPr>
                  <a:t>万能美容オイル</a:t>
                </a:r>
                <a:endParaRPr lang="en-US" altLang="ja-JP" sz="1600" dirty="0">
                  <a:solidFill>
                    <a:schemeClr val="tx1"/>
                  </a:solidFill>
                  <a:latin typeface="Yu Gothic Medium" panose="020B0500000000000000" pitchFamily="50" charset="-128"/>
                  <a:ea typeface="Yu Gothic Medium" panose="020B0500000000000000" pitchFamily="50" charset="-128"/>
                </a:endParaRPr>
              </a:p>
            </p:txBody>
          </p:sp>
          <p:sp>
            <p:nvSpPr>
              <p:cNvPr id="35" name="正方形/長方形 34">
                <a:extLst>
                  <a:ext uri="{FF2B5EF4-FFF2-40B4-BE49-F238E27FC236}">
                    <a16:creationId xmlns:a16="http://schemas.microsoft.com/office/drawing/2014/main" id="{3CF0FCFD-80B9-455F-B384-11CB22997EE8}"/>
                  </a:ext>
                </a:extLst>
              </p:cNvPr>
              <p:cNvSpPr/>
              <p:nvPr/>
            </p:nvSpPr>
            <p:spPr>
              <a:xfrm>
                <a:off x="5342445" y="2605799"/>
                <a:ext cx="2609890" cy="276999"/>
              </a:xfrm>
              <a:prstGeom prst="rect">
                <a:avLst/>
              </a:prstGeom>
              <a:noFill/>
            </p:spPr>
            <p:txBody>
              <a:bodyPr wrap="square" rtlCol="0">
                <a:spAutoFit/>
              </a:bodyPr>
              <a:lstStyle/>
              <a:p>
                <a:r>
                  <a:rPr lang="ja-JP" altLang="en-US" sz="1200" dirty="0">
                    <a:solidFill>
                      <a:schemeClr val="dk1"/>
                    </a:solidFill>
                    <a:latin typeface="Yu Gothic Medium" panose="020B0500000000000000" pitchFamily="50" charset="-128"/>
                    <a:ea typeface="Yu Gothic Medium" panose="020B0500000000000000" pitchFamily="50" charset="-128"/>
                  </a:rPr>
                  <a:t>たるみ・痛み・冷えの改善</a:t>
                </a:r>
                <a:endParaRPr lang="en-US" altLang="ja-JP" sz="1200" dirty="0">
                  <a:solidFill>
                    <a:schemeClr val="dk1"/>
                  </a:solidFill>
                  <a:latin typeface="Yu Gothic Medium" panose="020B0500000000000000" pitchFamily="50" charset="-128"/>
                  <a:ea typeface="Yu Gothic Medium" panose="020B0500000000000000" pitchFamily="50" charset="-128"/>
                </a:endParaRPr>
              </a:p>
            </p:txBody>
          </p:sp>
        </p:grpSp>
        <p:sp>
          <p:nvSpPr>
            <p:cNvPr id="33" name="グラフィックス 26" descr="トランプのダイヤ">
              <a:extLst>
                <a:ext uri="{FF2B5EF4-FFF2-40B4-BE49-F238E27FC236}">
                  <a16:creationId xmlns:a16="http://schemas.microsoft.com/office/drawing/2014/main" id="{77820E4D-E8D1-448B-89F0-04FC9BE6E117}"/>
                </a:ext>
              </a:extLst>
            </p:cNvPr>
            <p:cNvSpPr>
              <a:spLocks noChangeAspect="1"/>
            </p:cNvSpPr>
            <p:nvPr/>
          </p:nvSpPr>
          <p:spPr>
            <a:xfrm flipV="1">
              <a:off x="4962443" y="2346723"/>
              <a:ext cx="163267" cy="180000"/>
            </a:xfrm>
            <a:custGeom>
              <a:avLst/>
              <a:gdLst>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29731 w 259461"/>
                <a:gd name="connsiteY4"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67180 w 259461"/>
                <a:gd name="connsiteY4" fmla="*/ 91695 h 291894"/>
                <a:gd name="connsiteX5" fmla="*/ 129731 w 259461"/>
                <a:gd name="connsiteY5" fmla="*/ 0 h 291894"/>
                <a:gd name="connsiteX0" fmla="*/ 129731 w 259461"/>
                <a:gd name="connsiteY0" fmla="*/ 0 h 291894"/>
                <a:gd name="connsiteX1" fmla="*/ 0 w 259461"/>
                <a:gd name="connsiteY1" fmla="*/ 145947 h 291894"/>
                <a:gd name="connsiteX2" fmla="*/ 129731 w 259461"/>
                <a:gd name="connsiteY2" fmla="*/ 291894 h 291894"/>
                <a:gd name="connsiteX3" fmla="*/ 259461 w 259461"/>
                <a:gd name="connsiteY3" fmla="*/ 145947 h 291894"/>
                <a:gd name="connsiteX4" fmla="*/ 178292 w 259461"/>
                <a:gd name="connsiteY4" fmla="*/ 78995 h 291894"/>
                <a:gd name="connsiteX5" fmla="*/ 129731 w 259461"/>
                <a:gd name="connsiteY5" fmla="*/ 0 h 291894"/>
                <a:gd name="connsiteX0" fmla="*/ 129731 w 259461"/>
                <a:gd name="connsiteY0" fmla="*/ 0 h 291894"/>
                <a:gd name="connsiteX1" fmla="*/ 76693 w 259461"/>
                <a:gd name="connsiteY1" fmla="*/ 980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6693 w 259461"/>
                <a:gd name="connsiteY1" fmla="*/ 7264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129731 w 259461"/>
                <a:gd name="connsiteY3" fmla="*/ 291894 h 291894"/>
                <a:gd name="connsiteX4" fmla="*/ 259461 w 259461"/>
                <a:gd name="connsiteY4" fmla="*/ 145947 h 291894"/>
                <a:gd name="connsiteX5" fmla="*/ 178292 w 259461"/>
                <a:gd name="connsiteY5" fmla="*/ 78995 h 291894"/>
                <a:gd name="connsiteX6" fmla="*/ 129731 w 259461"/>
                <a:gd name="connsiteY6"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259461 w 259461"/>
                <a:gd name="connsiteY5" fmla="*/ 145947 h 291894"/>
                <a:gd name="connsiteX6" fmla="*/ 178292 w 259461"/>
                <a:gd name="connsiteY6" fmla="*/ 78995 h 291894"/>
                <a:gd name="connsiteX7" fmla="*/ 129731 w 259461"/>
                <a:gd name="connsiteY7" fmla="*/ 0 h 291894"/>
                <a:gd name="connsiteX0" fmla="*/ 129731 w 259461"/>
                <a:gd name="connsiteY0" fmla="*/ 0 h 291894"/>
                <a:gd name="connsiteX1" fmla="*/ 78281 w 259461"/>
                <a:gd name="connsiteY1" fmla="*/ 78995 h 291894"/>
                <a:gd name="connsiteX2" fmla="*/ 0 w 259461"/>
                <a:gd name="connsiteY2" fmla="*/ 145947 h 291894"/>
                <a:gd name="connsiteX3" fmla="*/ 84630 w 259461"/>
                <a:gd name="connsiteY3" fmla="*/ 212345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0120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8281 w 259461"/>
                <a:gd name="connsiteY1" fmla="*/ 7899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63994 w 259461"/>
                <a:gd name="connsiteY1" fmla="*/ 82170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8292 w 259461"/>
                <a:gd name="connsiteY7" fmla="*/ 78995 h 291894"/>
                <a:gd name="connsiteX8" fmla="*/ 129731 w 259461"/>
                <a:gd name="connsiteY8" fmla="*/ 0 h 291894"/>
                <a:gd name="connsiteX0" fmla="*/ 129731 w 259461"/>
                <a:gd name="connsiteY0" fmla="*/ 0 h 291894"/>
                <a:gd name="connsiteX1" fmla="*/ 79869 w 259461"/>
                <a:gd name="connsiteY1" fmla="*/ 85345 h 291894"/>
                <a:gd name="connsiteX2" fmla="*/ 0 w 259461"/>
                <a:gd name="connsiteY2" fmla="*/ 145947 h 291894"/>
                <a:gd name="connsiteX3" fmla="*/ 65580 w 259461"/>
                <a:gd name="connsiteY3" fmla="*/ 194882 h 291894"/>
                <a:gd name="connsiteX4" fmla="*/ 129731 w 259461"/>
                <a:gd name="connsiteY4" fmla="*/ 291894 h 291894"/>
                <a:gd name="connsiteX5" fmla="*/ 189405 w 259461"/>
                <a:gd name="connsiteY5" fmla="*/ 199645 h 291894"/>
                <a:gd name="connsiteX6" fmla="*/ 259461 w 259461"/>
                <a:gd name="connsiteY6" fmla="*/ 145947 h 291894"/>
                <a:gd name="connsiteX7" fmla="*/ 175117 w 259461"/>
                <a:gd name="connsiteY7" fmla="*/ 86933 h 291894"/>
                <a:gd name="connsiteX8" fmla="*/ 129731 w 259461"/>
                <a:gd name="connsiteY8" fmla="*/ 0 h 291894"/>
                <a:gd name="connsiteX0" fmla="*/ 129731 w 241999"/>
                <a:gd name="connsiteY0" fmla="*/ 0 h 291894"/>
                <a:gd name="connsiteX1" fmla="*/ 79869 w 241999"/>
                <a:gd name="connsiteY1" fmla="*/ 85345 h 291894"/>
                <a:gd name="connsiteX2" fmla="*/ 0 w 241999"/>
                <a:gd name="connsiteY2" fmla="*/ 145947 h 291894"/>
                <a:gd name="connsiteX3" fmla="*/ 65580 w 241999"/>
                <a:gd name="connsiteY3" fmla="*/ 194882 h 291894"/>
                <a:gd name="connsiteX4" fmla="*/ 129731 w 241999"/>
                <a:gd name="connsiteY4" fmla="*/ 291894 h 291894"/>
                <a:gd name="connsiteX5" fmla="*/ 189405 w 241999"/>
                <a:gd name="connsiteY5" fmla="*/ 199645 h 291894"/>
                <a:gd name="connsiteX6" fmla="*/ 241999 w 241999"/>
                <a:gd name="connsiteY6" fmla="*/ 144359 h 291894"/>
                <a:gd name="connsiteX7" fmla="*/ 175117 w 241999"/>
                <a:gd name="connsiteY7" fmla="*/ 86933 h 291894"/>
                <a:gd name="connsiteX8" fmla="*/ 129731 w 241999"/>
                <a:gd name="connsiteY8" fmla="*/ 0 h 291894"/>
                <a:gd name="connsiteX0" fmla="*/ 96393 w 208661"/>
                <a:gd name="connsiteY0" fmla="*/ 0 h 291894"/>
                <a:gd name="connsiteX1" fmla="*/ 46531 w 208661"/>
                <a:gd name="connsiteY1" fmla="*/ 85345 h 291894"/>
                <a:gd name="connsiteX2" fmla="*/ 0 w 208661"/>
                <a:gd name="connsiteY2" fmla="*/ 147534 h 291894"/>
                <a:gd name="connsiteX3" fmla="*/ 32242 w 208661"/>
                <a:gd name="connsiteY3" fmla="*/ 194882 h 291894"/>
                <a:gd name="connsiteX4" fmla="*/ 96393 w 208661"/>
                <a:gd name="connsiteY4" fmla="*/ 291894 h 291894"/>
                <a:gd name="connsiteX5" fmla="*/ 156067 w 208661"/>
                <a:gd name="connsiteY5" fmla="*/ 199645 h 291894"/>
                <a:gd name="connsiteX6" fmla="*/ 208661 w 208661"/>
                <a:gd name="connsiteY6" fmla="*/ 144359 h 291894"/>
                <a:gd name="connsiteX7" fmla="*/ 141779 w 208661"/>
                <a:gd name="connsiteY7" fmla="*/ 86933 h 291894"/>
                <a:gd name="connsiteX8" fmla="*/ 96393 w 208661"/>
                <a:gd name="connsiteY8" fmla="*/ 0 h 291894"/>
                <a:gd name="connsiteX0" fmla="*/ 102743 w 215011"/>
                <a:gd name="connsiteY0" fmla="*/ 0 h 291894"/>
                <a:gd name="connsiteX1" fmla="*/ 52881 w 215011"/>
                <a:gd name="connsiteY1" fmla="*/ 85345 h 291894"/>
                <a:gd name="connsiteX2" fmla="*/ 0 w 215011"/>
                <a:gd name="connsiteY2" fmla="*/ 147534 h 291894"/>
                <a:gd name="connsiteX3" fmla="*/ 38592 w 215011"/>
                <a:gd name="connsiteY3" fmla="*/ 194882 h 291894"/>
                <a:gd name="connsiteX4" fmla="*/ 102743 w 215011"/>
                <a:gd name="connsiteY4" fmla="*/ 291894 h 291894"/>
                <a:gd name="connsiteX5" fmla="*/ 162417 w 215011"/>
                <a:gd name="connsiteY5" fmla="*/ 199645 h 291894"/>
                <a:gd name="connsiteX6" fmla="*/ 215011 w 215011"/>
                <a:gd name="connsiteY6" fmla="*/ 144359 h 291894"/>
                <a:gd name="connsiteX7" fmla="*/ 148129 w 215011"/>
                <a:gd name="connsiteY7" fmla="*/ 86933 h 291894"/>
                <a:gd name="connsiteX8" fmla="*/ 102743 w 215011"/>
                <a:gd name="connsiteY8" fmla="*/ 0 h 291894"/>
                <a:gd name="connsiteX0" fmla="*/ 105174 w 215011"/>
                <a:gd name="connsiteY0" fmla="*/ 0 h 261095"/>
                <a:gd name="connsiteX1" fmla="*/ 52881 w 215011"/>
                <a:gd name="connsiteY1" fmla="*/ 54546 h 261095"/>
                <a:gd name="connsiteX2" fmla="*/ 0 w 215011"/>
                <a:gd name="connsiteY2" fmla="*/ 116735 h 261095"/>
                <a:gd name="connsiteX3" fmla="*/ 38592 w 215011"/>
                <a:gd name="connsiteY3" fmla="*/ 164083 h 261095"/>
                <a:gd name="connsiteX4" fmla="*/ 102743 w 215011"/>
                <a:gd name="connsiteY4" fmla="*/ 261095 h 261095"/>
                <a:gd name="connsiteX5" fmla="*/ 162417 w 215011"/>
                <a:gd name="connsiteY5" fmla="*/ 168846 h 261095"/>
                <a:gd name="connsiteX6" fmla="*/ 215011 w 215011"/>
                <a:gd name="connsiteY6" fmla="*/ 113560 h 261095"/>
                <a:gd name="connsiteX7" fmla="*/ 148129 w 215011"/>
                <a:gd name="connsiteY7" fmla="*/ 56134 h 261095"/>
                <a:gd name="connsiteX8" fmla="*/ 105174 w 215011"/>
                <a:gd name="connsiteY8" fmla="*/ 0 h 261095"/>
                <a:gd name="connsiteX0" fmla="*/ 105174 w 215011"/>
                <a:gd name="connsiteY0" fmla="*/ 0 h 227054"/>
                <a:gd name="connsiteX1" fmla="*/ 52881 w 215011"/>
                <a:gd name="connsiteY1" fmla="*/ 54546 h 227054"/>
                <a:gd name="connsiteX2" fmla="*/ 0 w 215011"/>
                <a:gd name="connsiteY2" fmla="*/ 116735 h 227054"/>
                <a:gd name="connsiteX3" fmla="*/ 38592 w 215011"/>
                <a:gd name="connsiteY3" fmla="*/ 164083 h 227054"/>
                <a:gd name="connsiteX4" fmla="*/ 103553 w 215011"/>
                <a:gd name="connsiteY4" fmla="*/ 227054 h 227054"/>
                <a:gd name="connsiteX5" fmla="*/ 162417 w 215011"/>
                <a:gd name="connsiteY5" fmla="*/ 168846 h 227054"/>
                <a:gd name="connsiteX6" fmla="*/ 215011 w 215011"/>
                <a:gd name="connsiteY6" fmla="*/ 113560 h 227054"/>
                <a:gd name="connsiteX7" fmla="*/ 148129 w 215011"/>
                <a:gd name="connsiteY7" fmla="*/ 56134 h 227054"/>
                <a:gd name="connsiteX8" fmla="*/ 105174 w 215011"/>
                <a:gd name="connsiteY8" fmla="*/ 0 h 227054"/>
                <a:gd name="connsiteX0" fmla="*/ 105174 w 204475"/>
                <a:gd name="connsiteY0" fmla="*/ 0 h 227054"/>
                <a:gd name="connsiteX1" fmla="*/ 52881 w 204475"/>
                <a:gd name="connsiteY1" fmla="*/ 54546 h 227054"/>
                <a:gd name="connsiteX2" fmla="*/ 0 w 204475"/>
                <a:gd name="connsiteY2" fmla="*/ 116735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8129 w 204475"/>
                <a:gd name="connsiteY7" fmla="*/ 56134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5174 w 204475"/>
                <a:gd name="connsiteY0" fmla="*/ 0 h 227054"/>
                <a:gd name="connsiteX1" fmla="*/ 52881 w 204475"/>
                <a:gd name="connsiteY1" fmla="*/ 54546 h 227054"/>
                <a:gd name="connsiteX2" fmla="*/ 0 w 204475"/>
                <a:gd name="connsiteY2" fmla="*/ 115924 h 227054"/>
                <a:gd name="connsiteX3" fmla="*/ 38592 w 204475"/>
                <a:gd name="connsiteY3" fmla="*/ 164083 h 227054"/>
                <a:gd name="connsiteX4" fmla="*/ 103553 w 204475"/>
                <a:gd name="connsiteY4" fmla="*/ 227054 h 227054"/>
                <a:gd name="connsiteX5" fmla="*/ 162417 w 204475"/>
                <a:gd name="connsiteY5" fmla="*/ 168846 h 227054"/>
                <a:gd name="connsiteX6" fmla="*/ 204475 w 204475"/>
                <a:gd name="connsiteY6" fmla="*/ 115992 h 227054"/>
                <a:gd name="connsiteX7" fmla="*/ 140024 w 204475"/>
                <a:gd name="connsiteY7" fmla="*/ 69102 h 227054"/>
                <a:gd name="connsiteX8" fmla="*/ 105174 w 204475"/>
                <a:gd name="connsiteY8" fmla="*/ 0 h 227054"/>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62417 w 204475"/>
                <a:gd name="connsiteY5" fmla="*/ 167225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38592 w 204475"/>
                <a:gd name="connsiteY3" fmla="*/ 162462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2881 w 204475"/>
                <a:gd name="connsiteY1" fmla="*/ 52925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960 w 204475"/>
                <a:gd name="connsiteY1" fmla="*/ 72782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60986 w 204475"/>
                <a:gd name="connsiteY1" fmla="*/ 7237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 name="connsiteX0" fmla="*/ 102742 w 204475"/>
                <a:gd name="connsiteY0" fmla="*/ 0 h 225433"/>
                <a:gd name="connsiteX1" fmla="*/ 58149 w 204475"/>
                <a:gd name="connsiteY1" fmla="*/ 73187 h 225433"/>
                <a:gd name="connsiteX2" fmla="*/ 0 w 204475"/>
                <a:gd name="connsiteY2" fmla="*/ 114303 h 225433"/>
                <a:gd name="connsiteX3" fmla="*/ 62096 w 204475"/>
                <a:gd name="connsiteY3" fmla="*/ 159220 h 225433"/>
                <a:gd name="connsiteX4" fmla="*/ 103553 w 204475"/>
                <a:gd name="connsiteY4" fmla="*/ 225433 h 225433"/>
                <a:gd name="connsiteX5" fmla="*/ 148234 w 204475"/>
                <a:gd name="connsiteY5" fmla="*/ 156689 h 225433"/>
                <a:gd name="connsiteX6" fmla="*/ 204475 w 204475"/>
                <a:gd name="connsiteY6" fmla="*/ 114371 h 225433"/>
                <a:gd name="connsiteX7" fmla="*/ 140024 w 204475"/>
                <a:gd name="connsiteY7" fmla="*/ 67481 h 225433"/>
                <a:gd name="connsiteX8" fmla="*/ 102742 w 204475"/>
                <a:gd name="connsiteY8" fmla="*/ 0 h 2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5" h="225433">
                  <a:moveTo>
                    <a:pt x="102742" y="0"/>
                  </a:moveTo>
                  <a:cubicBezTo>
                    <a:pt x="91309" y="34088"/>
                    <a:pt x="73230" y="55308"/>
                    <a:pt x="58149" y="73187"/>
                  </a:cubicBezTo>
                  <a:cubicBezTo>
                    <a:pt x="47816" y="84325"/>
                    <a:pt x="32621" y="95466"/>
                    <a:pt x="0" y="114303"/>
                  </a:cubicBezTo>
                  <a:cubicBezTo>
                    <a:pt x="18673" y="123196"/>
                    <a:pt x="49097" y="140601"/>
                    <a:pt x="62096" y="159220"/>
                  </a:cubicBezTo>
                  <a:cubicBezTo>
                    <a:pt x="77536" y="179265"/>
                    <a:pt x="87303" y="192015"/>
                    <a:pt x="103553" y="225433"/>
                  </a:cubicBezTo>
                  <a:cubicBezTo>
                    <a:pt x="118919" y="194831"/>
                    <a:pt x="125168" y="181618"/>
                    <a:pt x="148234" y="156689"/>
                  </a:cubicBezTo>
                  <a:cubicBezTo>
                    <a:pt x="167792" y="138531"/>
                    <a:pt x="177623" y="132529"/>
                    <a:pt x="204475" y="114371"/>
                  </a:cubicBezTo>
                  <a:cubicBezTo>
                    <a:pt x="186638" y="106846"/>
                    <a:pt x="161508" y="87974"/>
                    <a:pt x="140024" y="67481"/>
                  </a:cubicBezTo>
                  <a:cubicBezTo>
                    <a:pt x="122733" y="42421"/>
                    <a:pt x="115575" y="33976"/>
                    <a:pt x="102742" y="0"/>
                  </a:cubicBezTo>
                  <a:close/>
                </a:path>
              </a:pathLst>
            </a:custGeom>
            <a:solidFill>
              <a:srgbClr val="493C39"/>
            </a:solidFill>
            <a:ln w="3969" cap="flat">
              <a:noFill/>
              <a:prstDash val="solid"/>
              <a:miter/>
            </a:ln>
          </p:spPr>
          <p:txBody>
            <a:bodyPr rtlCol="0" anchor="ctr"/>
            <a:lstStyle/>
            <a:p>
              <a:endParaRPr lang="ja-JP" altLang="en-US" sz="1600"/>
            </a:p>
          </p:txBody>
        </p:sp>
      </p:grpSp>
      <p:pic>
        <p:nvPicPr>
          <p:cNvPr id="42" name="図 41" descr="テキスト&#10;&#10;自動的に生成された説明">
            <a:extLst>
              <a:ext uri="{FF2B5EF4-FFF2-40B4-BE49-F238E27FC236}">
                <a16:creationId xmlns:a16="http://schemas.microsoft.com/office/drawing/2014/main" id="{B40052E5-EBA6-49F4-A882-55D1464E6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pic>
        <p:nvPicPr>
          <p:cNvPr id="3" name="図 2" descr="女性の足&#10;&#10;自動的に生成された説明">
            <a:extLst>
              <a:ext uri="{FF2B5EF4-FFF2-40B4-BE49-F238E27FC236}">
                <a16:creationId xmlns:a16="http://schemas.microsoft.com/office/drawing/2014/main" id="{40C16B40-B6E7-4742-8CB4-7F213E514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6523" y="3079679"/>
            <a:ext cx="2099405" cy="1574554"/>
          </a:xfrm>
          <a:prstGeom prst="rect">
            <a:avLst/>
          </a:prstGeom>
        </p:spPr>
      </p:pic>
      <p:pic>
        <p:nvPicPr>
          <p:cNvPr id="7" name="図 6" descr="人, 屋内, 女性, 座る が含まれている画像&#10;&#10;自動的に生成された説明">
            <a:extLst>
              <a:ext uri="{FF2B5EF4-FFF2-40B4-BE49-F238E27FC236}">
                <a16:creationId xmlns:a16="http://schemas.microsoft.com/office/drawing/2014/main" id="{BE6252A4-B288-4A1A-B55A-89D1D50CB8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899" y="3073150"/>
            <a:ext cx="2099406" cy="1574555"/>
          </a:xfrm>
          <a:prstGeom prst="rect">
            <a:avLst/>
          </a:prstGeom>
        </p:spPr>
      </p:pic>
      <p:sp>
        <p:nvSpPr>
          <p:cNvPr id="45" name="テキスト ボックス 44">
            <a:extLst>
              <a:ext uri="{FF2B5EF4-FFF2-40B4-BE49-F238E27FC236}">
                <a16:creationId xmlns:a16="http://schemas.microsoft.com/office/drawing/2014/main" id="{27356757-8EDF-41F1-A3ED-444A630E1C16}"/>
              </a:ext>
            </a:extLst>
          </p:cNvPr>
          <p:cNvSpPr txBox="1"/>
          <p:nvPr/>
        </p:nvSpPr>
        <p:spPr>
          <a:xfrm>
            <a:off x="503085" y="5586022"/>
            <a:ext cx="6936001" cy="1000595"/>
          </a:xfrm>
          <a:prstGeom prst="rect">
            <a:avLst/>
          </a:prstGeom>
          <a:noFill/>
        </p:spPr>
        <p:txBody>
          <a:bodyPr wrap="square">
            <a:spAutoFit/>
          </a:bodyPr>
          <a:lstStyle/>
          <a:p>
            <a:pPr>
              <a:lnSpc>
                <a:spcPts val="1800"/>
              </a:lnSpc>
            </a:pPr>
            <a:r>
              <a:rPr lang="ja-JP" altLang="en-US" sz="1600" b="1" dirty="0">
                <a:latin typeface="Yu Gothic Medium" panose="020B0500000000000000" pitchFamily="50" charset="-128"/>
                <a:ea typeface="Yu Gothic Medium" panose="020B0500000000000000" pitchFamily="50" charset="-128"/>
              </a:rPr>
              <a:t>美容にも治療にも使えるので男性にもおすすめです。</a:t>
            </a:r>
          </a:p>
          <a:p>
            <a:pPr>
              <a:lnSpc>
                <a:spcPts val="1800"/>
              </a:lnSpc>
            </a:pPr>
            <a:r>
              <a:rPr lang="ja-JP" altLang="en-US" sz="1200" dirty="0">
                <a:latin typeface="Yu Gothic Medium" panose="020B0500000000000000" pitchFamily="50" charset="-128"/>
                <a:ea typeface="Yu Gothic Medium" panose="020B0500000000000000" pitchFamily="50" charset="-128"/>
              </a:rPr>
              <a:t>燃焼効率向上、脱毛後のケア、日焼け後の炎症対策、肘・膝・踵などの乾燥対策、髪のダメージケア、筋肉の緊張緩和、爪の根元のネイルケアなどはもちろん、肩こり、腰痛、膝痛、筋肉痛、足の冷え、こむら返り、水虫なども対応可能ですので男性でもお気軽にご相談ください。</a:t>
            </a:r>
          </a:p>
        </p:txBody>
      </p:sp>
      <p:pic>
        <p:nvPicPr>
          <p:cNvPr id="46" name="図 45">
            <a:extLst>
              <a:ext uri="{FF2B5EF4-FFF2-40B4-BE49-F238E27FC236}">
                <a16:creationId xmlns:a16="http://schemas.microsoft.com/office/drawing/2014/main" id="{7E97EB09-9440-41F3-BB1B-4998FA8A69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340" t="23000" r="1670" b="36385"/>
          <a:stretch/>
        </p:blipFill>
        <p:spPr>
          <a:xfrm>
            <a:off x="2791940" y="3059541"/>
            <a:ext cx="2112938" cy="1589667"/>
          </a:xfrm>
          <a:prstGeom prst="rect">
            <a:avLst/>
          </a:prstGeom>
        </p:spPr>
      </p:pic>
      <p:grpSp>
        <p:nvGrpSpPr>
          <p:cNvPr id="48" name="グループ化 47">
            <a:extLst>
              <a:ext uri="{FF2B5EF4-FFF2-40B4-BE49-F238E27FC236}">
                <a16:creationId xmlns:a16="http://schemas.microsoft.com/office/drawing/2014/main" id="{E6F74BCD-5E50-4AC3-B886-F81BC95DE77A}"/>
              </a:ext>
            </a:extLst>
          </p:cNvPr>
          <p:cNvGrpSpPr/>
          <p:nvPr/>
        </p:nvGrpSpPr>
        <p:grpSpPr>
          <a:xfrm>
            <a:off x="1668627" y="4742661"/>
            <a:ext cx="1504455" cy="338554"/>
            <a:chOff x="801495" y="4861379"/>
            <a:chExt cx="1469642" cy="496140"/>
          </a:xfrm>
        </p:grpSpPr>
        <p:sp>
          <p:nvSpPr>
            <p:cNvPr id="57" name="正方形/長方形 56">
              <a:extLst>
                <a:ext uri="{FF2B5EF4-FFF2-40B4-BE49-F238E27FC236}">
                  <a16:creationId xmlns:a16="http://schemas.microsoft.com/office/drawing/2014/main" id="{F711263A-88D3-48D7-9B3E-8194E45FBF52}"/>
                </a:ext>
              </a:extLst>
            </p:cNvPr>
            <p:cNvSpPr/>
            <p:nvPr/>
          </p:nvSpPr>
          <p:spPr>
            <a:xfrm>
              <a:off x="801495" y="5021955"/>
              <a:ext cx="1370782" cy="200236"/>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72306BCB-1060-4709-AE29-FF7D496CB775}"/>
                </a:ext>
              </a:extLst>
            </p:cNvPr>
            <p:cNvSpPr txBox="1"/>
            <p:nvPr/>
          </p:nvSpPr>
          <p:spPr>
            <a:xfrm>
              <a:off x="825536" y="4861379"/>
              <a:ext cx="1445601" cy="496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rgbClr val="493C39"/>
                  </a:solidFill>
                  <a:latin typeface="游ゴシック Medium" panose="020B0500000000000000" pitchFamily="50" charset="-128"/>
                  <a:ea typeface="游ゴシック Medium" panose="020B0500000000000000" pitchFamily="50" charset="-128"/>
                </a:rPr>
                <a:t>新陳代謝促進</a:t>
              </a:r>
            </a:p>
          </p:txBody>
        </p:sp>
      </p:grpSp>
      <p:grpSp>
        <p:nvGrpSpPr>
          <p:cNvPr id="60" name="グループ化 59">
            <a:extLst>
              <a:ext uri="{FF2B5EF4-FFF2-40B4-BE49-F238E27FC236}">
                <a16:creationId xmlns:a16="http://schemas.microsoft.com/office/drawing/2014/main" id="{83F9CD18-1A1D-4C87-A81F-0110D6E0C633}"/>
              </a:ext>
            </a:extLst>
          </p:cNvPr>
          <p:cNvGrpSpPr/>
          <p:nvPr/>
        </p:nvGrpSpPr>
        <p:grpSpPr>
          <a:xfrm>
            <a:off x="4412436" y="4742113"/>
            <a:ext cx="1504455" cy="338554"/>
            <a:chOff x="801495" y="4861379"/>
            <a:chExt cx="1469642" cy="496140"/>
          </a:xfrm>
        </p:grpSpPr>
        <p:sp>
          <p:nvSpPr>
            <p:cNvPr id="61" name="正方形/長方形 60">
              <a:extLst>
                <a:ext uri="{FF2B5EF4-FFF2-40B4-BE49-F238E27FC236}">
                  <a16:creationId xmlns:a16="http://schemas.microsoft.com/office/drawing/2014/main" id="{212F7978-7052-40FB-91F6-20873AE88535}"/>
                </a:ext>
              </a:extLst>
            </p:cNvPr>
            <p:cNvSpPr/>
            <p:nvPr/>
          </p:nvSpPr>
          <p:spPr>
            <a:xfrm>
              <a:off x="801495" y="5021955"/>
              <a:ext cx="1370782" cy="200236"/>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44F028E7-8653-4181-8831-B7688B01AE84}"/>
                </a:ext>
              </a:extLst>
            </p:cNvPr>
            <p:cNvSpPr txBox="1"/>
            <p:nvPr/>
          </p:nvSpPr>
          <p:spPr>
            <a:xfrm>
              <a:off x="825536" y="4861379"/>
              <a:ext cx="1445601" cy="496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rgbClr val="493C39"/>
                  </a:solidFill>
                  <a:latin typeface="游ゴシック Medium" panose="020B0500000000000000" pitchFamily="50" charset="-128"/>
                  <a:ea typeface="游ゴシック Medium" panose="020B0500000000000000" pitchFamily="50" charset="-128"/>
                </a:rPr>
                <a:t>血液循環作用</a:t>
              </a:r>
            </a:p>
          </p:txBody>
        </p:sp>
      </p:grpSp>
      <p:grpSp>
        <p:nvGrpSpPr>
          <p:cNvPr id="64" name="グループ化 63">
            <a:extLst>
              <a:ext uri="{FF2B5EF4-FFF2-40B4-BE49-F238E27FC236}">
                <a16:creationId xmlns:a16="http://schemas.microsoft.com/office/drawing/2014/main" id="{EDCBD355-591A-442D-8333-B06E32EDD527}"/>
              </a:ext>
            </a:extLst>
          </p:cNvPr>
          <p:cNvGrpSpPr/>
          <p:nvPr/>
        </p:nvGrpSpPr>
        <p:grpSpPr>
          <a:xfrm>
            <a:off x="2580789" y="5091396"/>
            <a:ext cx="2252262" cy="375296"/>
            <a:chOff x="801495" y="4847081"/>
            <a:chExt cx="1583290" cy="549984"/>
          </a:xfrm>
        </p:grpSpPr>
        <p:sp>
          <p:nvSpPr>
            <p:cNvPr id="65" name="正方形/長方形 64">
              <a:extLst>
                <a:ext uri="{FF2B5EF4-FFF2-40B4-BE49-F238E27FC236}">
                  <a16:creationId xmlns:a16="http://schemas.microsoft.com/office/drawing/2014/main" id="{9A2E7C53-2AC4-4BBE-A043-390FDE3E425B}"/>
                </a:ext>
              </a:extLst>
            </p:cNvPr>
            <p:cNvSpPr/>
            <p:nvPr/>
          </p:nvSpPr>
          <p:spPr>
            <a:xfrm>
              <a:off x="801495" y="5021955"/>
              <a:ext cx="1370782" cy="200236"/>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FB965E77-DB31-4006-A671-84B1886E2E2E}"/>
                </a:ext>
              </a:extLst>
            </p:cNvPr>
            <p:cNvSpPr txBox="1"/>
            <p:nvPr/>
          </p:nvSpPr>
          <p:spPr>
            <a:xfrm>
              <a:off x="807396" y="4847081"/>
              <a:ext cx="1577389" cy="549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pPr marL="0" indent="0">
                <a:lnSpc>
                  <a:spcPts val="2400"/>
                </a:lnSpc>
                <a:buNone/>
              </a:pPr>
              <a:r>
                <a:rPr lang="ja-JP" altLang="en-US" sz="1600" dirty="0">
                  <a:latin typeface="+mn-ea"/>
                </a:rPr>
                <a:t>筋肉の緊張緩和作用</a:t>
              </a:r>
              <a:endParaRPr lang="en-US" altLang="ja-JP" sz="1600" dirty="0">
                <a:latin typeface="+mn-ea"/>
              </a:endParaRPr>
            </a:p>
          </p:txBody>
        </p:sp>
      </p:grpSp>
      <p:grpSp>
        <p:nvGrpSpPr>
          <p:cNvPr id="68" name="グループ化 67">
            <a:extLst>
              <a:ext uri="{FF2B5EF4-FFF2-40B4-BE49-F238E27FC236}">
                <a16:creationId xmlns:a16="http://schemas.microsoft.com/office/drawing/2014/main" id="{B9DC5B40-8009-479E-8B47-85D0C65732E4}"/>
              </a:ext>
            </a:extLst>
          </p:cNvPr>
          <p:cNvGrpSpPr/>
          <p:nvPr/>
        </p:nvGrpSpPr>
        <p:grpSpPr>
          <a:xfrm>
            <a:off x="5986120" y="4737648"/>
            <a:ext cx="1073630" cy="338554"/>
            <a:chOff x="801495" y="4861379"/>
            <a:chExt cx="1469642" cy="496140"/>
          </a:xfrm>
        </p:grpSpPr>
        <p:sp>
          <p:nvSpPr>
            <p:cNvPr id="69" name="正方形/長方形 68">
              <a:extLst>
                <a:ext uri="{FF2B5EF4-FFF2-40B4-BE49-F238E27FC236}">
                  <a16:creationId xmlns:a16="http://schemas.microsoft.com/office/drawing/2014/main" id="{3511E87F-ECDC-4447-8926-455FBBD6F929}"/>
                </a:ext>
              </a:extLst>
            </p:cNvPr>
            <p:cNvSpPr/>
            <p:nvPr/>
          </p:nvSpPr>
          <p:spPr>
            <a:xfrm>
              <a:off x="801495" y="5021955"/>
              <a:ext cx="1370782" cy="200236"/>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0B4BA7BC-EEF6-4166-B209-5497E91793A9}"/>
                </a:ext>
              </a:extLst>
            </p:cNvPr>
            <p:cNvSpPr txBox="1"/>
            <p:nvPr/>
          </p:nvSpPr>
          <p:spPr>
            <a:xfrm>
              <a:off x="825536" y="4861379"/>
              <a:ext cx="1445601" cy="496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rgbClr val="493C39"/>
                  </a:solidFill>
                  <a:latin typeface="游ゴシック Medium" panose="020B0500000000000000" pitchFamily="50" charset="-128"/>
                  <a:ea typeface="游ゴシック Medium" panose="020B0500000000000000" pitchFamily="50" charset="-128"/>
                </a:rPr>
                <a:t>鎮痛作用</a:t>
              </a:r>
            </a:p>
          </p:txBody>
        </p:sp>
      </p:grpSp>
      <p:grpSp>
        <p:nvGrpSpPr>
          <p:cNvPr id="72" name="グループ化 71">
            <a:extLst>
              <a:ext uri="{FF2B5EF4-FFF2-40B4-BE49-F238E27FC236}">
                <a16:creationId xmlns:a16="http://schemas.microsoft.com/office/drawing/2014/main" id="{508F5BF2-E386-473B-8D71-AA99466844C3}"/>
              </a:ext>
            </a:extLst>
          </p:cNvPr>
          <p:cNvGrpSpPr/>
          <p:nvPr/>
        </p:nvGrpSpPr>
        <p:grpSpPr>
          <a:xfrm>
            <a:off x="600223" y="5128138"/>
            <a:ext cx="1857253" cy="338554"/>
            <a:chOff x="801495" y="4889584"/>
            <a:chExt cx="1814277" cy="496140"/>
          </a:xfrm>
        </p:grpSpPr>
        <p:sp>
          <p:nvSpPr>
            <p:cNvPr id="73" name="正方形/長方形 72">
              <a:extLst>
                <a:ext uri="{FF2B5EF4-FFF2-40B4-BE49-F238E27FC236}">
                  <a16:creationId xmlns:a16="http://schemas.microsoft.com/office/drawing/2014/main" id="{8A9531AA-847B-4E50-9F9D-C13A2BFC76ED}"/>
                </a:ext>
              </a:extLst>
            </p:cNvPr>
            <p:cNvSpPr/>
            <p:nvPr/>
          </p:nvSpPr>
          <p:spPr>
            <a:xfrm>
              <a:off x="801495" y="5021954"/>
              <a:ext cx="1678076" cy="216000"/>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8C21C7AF-0DD0-451E-BDEA-98F6B6AD5A8F}"/>
                </a:ext>
              </a:extLst>
            </p:cNvPr>
            <p:cNvSpPr txBox="1"/>
            <p:nvPr/>
          </p:nvSpPr>
          <p:spPr>
            <a:xfrm>
              <a:off x="848384" y="4889584"/>
              <a:ext cx="1767388" cy="496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r>
                <a:rPr lang="ja-JP" altLang="en-US" sz="1600" dirty="0">
                  <a:solidFill>
                    <a:srgbClr val="493C39"/>
                  </a:solidFill>
                  <a:latin typeface="游ゴシック Medium" panose="020B0500000000000000" pitchFamily="50" charset="-128"/>
                  <a:ea typeface="游ゴシック Medium" panose="020B0500000000000000" pitchFamily="50" charset="-128"/>
                </a:rPr>
                <a:t>炎症物質抑制作用</a:t>
              </a:r>
            </a:p>
          </p:txBody>
        </p:sp>
      </p:grpSp>
      <p:grpSp>
        <p:nvGrpSpPr>
          <p:cNvPr id="76" name="グループ化 75">
            <a:extLst>
              <a:ext uri="{FF2B5EF4-FFF2-40B4-BE49-F238E27FC236}">
                <a16:creationId xmlns:a16="http://schemas.microsoft.com/office/drawing/2014/main" id="{0F4D51DE-E45E-4A07-BADB-3A9CBDE3E833}"/>
              </a:ext>
            </a:extLst>
          </p:cNvPr>
          <p:cNvGrpSpPr/>
          <p:nvPr/>
        </p:nvGrpSpPr>
        <p:grpSpPr>
          <a:xfrm>
            <a:off x="3217253" y="4702411"/>
            <a:ext cx="1085802" cy="375296"/>
            <a:chOff x="801496" y="4792111"/>
            <a:chExt cx="1060677" cy="549984"/>
          </a:xfrm>
        </p:grpSpPr>
        <p:sp>
          <p:nvSpPr>
            <p:cNvPr id="77" name="正方形/長方形 76">
              <a:extLst>
                <a:ext uri="{FF2B5EF4-FFF2-40B4-BE49-F238E27FC236}">
                  <a16:creationId xmlns:a16="http://schemas.microsoft.com/office/drawing/2014/main" id="{614C26B1-8EB7-46D4-BB19-35C2E39ECE95}"/>
                </a:ext>
              </a:extLst>
            </p:cNvPr>
            <p:cNvSpPr/>
            <p:nvPr/>
          </p:nvSpPr>
          <p:spPr>
            <a:xfrm>
              <a:off x="801496" y="5021955"/>
              <a:ext cx="1025905" cy="165267"/>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A65F5DBD-5820-4CCF-BE80-2D5FE643C800}"/>
                </a:ext>
              </a:extLst>
            </p:cNvPr>
            <p:cNvSpPr txBox="1"/>
            <p:nvPr/>
          </p:nvSpPr>
          <p:spPr>
            <a:xfrm>
              <a:off x="836268" y="4792111"/>
              <a:ext cx="1025905" cy="549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pPr marL="0" indent="0">
                <a:lnSpc>
                  <a:spcPts val="2400"/>
                </a:lnSpc>
                <a:buNone/>
              </a:pPr>
              <a:r>
                <a:rPr lang="ja-JP" altLang="en-US" sz="1600" dirty="0">
                  <a:latin typeface="+mn-ea"/>
                </a:rPr>
                <a:t>制菌作用</a:t>
              </a:r>
              <a:endParaRPr lang="en-US" altLang="ja-JP" sz="1600" dirty="0">
                <a:latin typeface="+mn-ea"/>
              </a:endParaRPr>
            </a:p>
          </p:txBody>
        </p:sp>
      </p:grpSp>
      <p:grpSp>
        <p:nvGrpSpPr>
          <p:cNvPr id="80" name="グループ化 79">
            <a:extLst>
              <a:ext uri="{FF2B5EF4-FFF2-40B4-BE49-F238E27FC236}">
                <a16:creationId xmlns:a16="http://schemas.microsoft.com/office/drawing/2014/main" id="{4185B42D-5844-43AD-8F94-3E52B00AC210}"/>
              </a:ext>
            </a:extLst>
          </p:cNvPr>
          <p:cNvGrpSpPr/>
          <p:nvPr/>
        </p:nvGrpSpPr>
        <p:grpSpPr>
          <a:xfrm>
            <a:off x="4704338" y="5076202"/>
            <a:ext cx="2459485" cy="375296"/>
            <a:chOff x="768937" y="4850323"/>
            <a:chExt cx="2402574" cy="549984"/>
          </a:xfrm>
        </p:grpSpPr>
        <p:sp>
          <p:nvSpPr>
            <p:cNvPr id="81" name="正方形/長方形 80">
              <a:extLst>
                <a:ext uri="{FF2B5EF4-FFF2-40B4-BE49-F238E27FC236}">
                  <a16:creationId xmlns:a16="http://schemas.microsoft.com/office/drawing/2014/main" id="{A2748902-114C-48E0-827F-14C25872B285}"/>
                </a:ext>
              </a:extLst>
            </p:cNvPr>
            <p:cNvSpPr/>
            <p:nvPr/>
          </p:nvSpPr>
          <p:spPr>
            <a:xfrm>
              <a:off x="801495" y="5021954"/>
              <a:ext cx="2225595" cy="213265"/>
            </a:xfrm>
            <a:prstGeom prst="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E2DE2A35-4318-4E30-BAAC-94A43A8EB4B4}"/>
                </a:ext>
              </a:extLst>
            </p:cNvPr>
            <p:cNvSpPr txBox="1"/>
            <p:nvPr/>
          </p:nvSpPr>
          <p:spPr>
            <a:xfrm>
              <a:off x="768937" y="4850323"/>
              <a:ext cx="2402574" cy="549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ja-JP"/>
              </a:defPPr>
              <a:lvl1pPr lvl="0">
                <a:defRPr sz="1300">
                  <a:solidFill>
                    <a:schemeClr val="dk1"/>
                  </a:solidFill>
                  <a:latin typeface="Yu Gothic Medium" panose="020B0500000000000000" pitchFamily="50" charset="-128"/>
                  <a:ea typeface="Yu Gothic Medium" panose="020B0500000000000000" pitchFamily="50" charset="-128"/>
                </a:defRPr>
              </a:lvl1pPr>
            </a:lstStyle>
            <a:p>
              <a:pPr marL="0" indent="0">
                <a:lnSpc>
                  <a:spcPts val="2400"/>
                </a:lnSpc>
                <a:buNone/>
              </a:pPr>
              <a:r>
                <a:rPr lang="ja-JP" altLang="en-US" sz="1600" dirty="0">
                  <a:latin typeface="+mn-ea"/>
                </a:rPr>
                <a:t>静脈側毛細血管拡張作用</a:t>
              </a:r>
              <a:endParaRPr lang="en-US" altLang="ja-JP" sz="1600" dirty="0">
                <a:latin typeface="+mn-ea"/>
              </a:endParaRPr>
            </a:p>
          </p:txBody>
        </p:sp>
      </p:grpSp>
      <p:sp>
        <p:nvSpPr>
          <p:cNvPr id="84" name="正方形/長方形 83">
            <a:extLst>
              <a:ext uri="{FF2B5EF4-FFF2-40B4-BE49-F238E27FC236}">
                <a16:creationId xmlns:a16="http://schemas.microsoft.com/office/drawing/2014/main" id="{D2B525F4-2ABA-4A5B-A35C-6B338148630F}"/>
              </a:ext>
            </a:extLst>
          </p:cNvPr>
          <p:cNvSpPr/>
          <p:nvPr/>
        </p:nvSpPr>
        <p:spPr>
          <a:xfrm>
            <a:off x="600223" y="4704651"/>
            <a:ext cx="1288201"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dirty="0">
                <a:solidFill>
                  <a:schemeClr val="bg1">
                    <a:lumMod val="50000"/>
                  </a:schemeClr>
                </a:solidFill>
                <a:ea typeface="+mj-ea"/>
              </a:rPr>
              <a:t>７大作用</a:t>
            </a:r>
            <a:endParaRPr lang="en-US" altLang="ja-JP" dirty="0">
              <a:solidFill>
                <a:schemeClr val="bg1">
                  <a:lumMod val="50000"/>
                </a:schemeClr>
              </a:solidFill>
              <a:ea typeface="+mj-ea"/>
            </a:endParaRPr>
          </a:p>
        </p:txBody>
      </p:sp>
      <p:sp>
        <p:nvSpPr>
          <p:cNvPr id="88" name="正方形/長方形 87">
            <a:extLst>
              <a:ext uri="{FF2B5EF4-FFF2-40B4-BE49-F238E27FC236}">
                <a16:creationId xmlns:a16="http://schemas.microsoft.com/office/drawing/2014/main" id="{8DBB3FCC-65D9-4A37-9243-C9299FF9EE43}"/>
              </a:ext>
            </a:extLst>
          </p:cNvPr>
          <p:cNvSpPr/>
          <p:nvPr/>
        </p:nvSpPr>
        <p:spPr>
          <a:xfrm>
            <a:off x="5609718" y="4435937"/>
            <a:ext cx="1751988" cy="215444"/>
          </a:xfrm>
          <a:prstGeom prst="rect">
            <a:avLst/>
          </a:prstGeom>
          <a:noFill/>
        </p:spPr>
        <p:txBody>
          <a:bodyPr wrap="square" rtlCol="0">
            <a:spAutoFit/>
          </a:bodyPr>
          <a:lstStyle/>
          <a:p>
            <a:r>
              <a:rPr lang="en-US" altLang="ja-JP" sz="800" dirty="0">
                <a:solidFill>
                  <a:srgbClr val="FFFFFF"/>
                </a:solidFill>
                <a:latin typeface="Yu Gothic Medium" panose="020B0500000000000000" pitchFamily="50" charset="-128"/>
                <a:ea typeface="Yu Gothic Medium" panose="020B0500000000000000" pitchFamily="50" charset="-128"/>
              </a:rPr>
              <a:t>※</a:t>
            </a:r>
            <a:r>
              <a:rPr lang="ja-JP" altLang="en-US" sz="800" dirty="0">
                <a:solidFill>
                  <a:srgbClr val="FFFFFF"/>
                </a:solidFill>
                <a:latin typeface="Yu Gothic Medium" panose="020B0500000000000000" pitchFamily="50" charset="-128"/>
                <a:ea typeface="Yu Gothic Medium" panose="020B0500000000000000" pitchFamily="50" charset="-128"/>
              </a:rPr>
              <a:t>オプションメニューとなります</a:t>
            </a:r>
            <a:endParaRPr lang="en-US" altLang="ja-JP" sz="800" dirty="0">
              <a:solidFill>
                <a:srgbClr val="FFFFFF"/>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2333197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A97EEA2-FFD1-4462-A848-0888D68836AC}"/>
              </a:ext>
            </a:extLst>
          </p:cNvPr>
          <p:cNvSpPr/>
          <p:nvPr/>
        </p:nvSpPr>
        <p:spPr>
          <a:xfrm>
            <a:off x="301437" y="156411"/>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panose="020B0400000000000000" pitchFamily="50" charset="-128"/>
                <a:ea typeface="游ゴシック" panose="020B0400000000000000" pitchFamily="50" charset="-128"/>
              </a:rPr>
              <a:t>　</a:t>
            </a:r>
          </a:p>
        </p:txBody>
      </p:sp>
      <p:sp>
        <p:nvSpPr>
          <p:cNvPr id="3" name="四角形: 対角を切り取る 2">
            <a:extLst>
              <a:ext uri="{FF2B5EF4-FFF2-40B4-BE49-F238E27FC236}">
                <a16:creationId xmlns:a16="http://schemas.microsoft.com/office/drawing/2014/main" id="{2CE8FEB0-4B31-4B5C-A929-EFC897E56F25}"/>
              </a:ext>
            </a:extLst>
          </p:cNvPr>
          <p:cNvSpPr/>
          <p:nvPr/>
        </p:nvSpPr>
        <p:spPr>
          <a:xfrm>
            <a:off x="2770525" y="1943518"/>
            <a:ext cx="4562911" cy="485817"/>
          </a:xfrm>
          <a:prstGeom prst="snip2DiagRect">
            <a:avLst/>
          </a:prstGeom>
          <a:solidFill>
            <a:srgbClr val="E6DF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D5647A8-0F7B-45BD-AAB2-16D803CAAC72}"/>
              </a:ext>
            </a:extLst>
          </p:cNvPr>
          <p:cNvSpPr/>
          <p:nvPr/>
        </p:nvSpPr>
        <p:spPr>
          <a:xfrm>
            <a:off x="2076099" y="382598"/>
            <a:ext cx="5560441" cy="396241"/>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5965B81-DC10-4878-87F7-A7152F8458FF}"/>
              </a:ext>
            </a:extLst>
          </p:cNvPr>
          <p:cNvSpPr/>
          <p:nvPr/>
        </p:nvSpPr>
        <p:spPr>
          <a:xfrm>
            <a:off x="297278" y="167502"/>
            <a:ext cx="7339263" cy="6581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游ゴシック Medium" panose="020B0500000000000000" pitchFamily="50" charset="-128"/>
                <a:ea typeface="游ゴシック Medium" panose="020B0500000000000000" pitchFamily="50" charset="-128"/>
              </a:rPr>
              <a:t>　</a:t>
            </a:r>
          </a:p>
        </p:txBody>
      </p:sp>
      <p:sp>
        <p:nvSpPr>
          <p:cNvPr id="9" name="テキスト ボックス 8">
            <a:extLst>
              <a:ext uri="{FF2B5EF4-FFF2-40B4-BE49-F238E27FC236}">
                <a16:creationId xmlns:a16="http://schemas.microsoft.com/office/drawing/2014/main" id="{9923077A-4FF5-4B04-BE39-3C273B67665B}"/>
              </a:ext>
            </a:extLst>
          </p:cNvPr>
          <p:cNvSpPr txBox="1"/>
          <p:nvPr/>
        </p:nvSpPr>
        <p:spPr>
          <a:xfrm>
            <a:off x="2076099" y="403211"/>
            <a:ext cx="2990758" cy="369332"/>
          </a:xfrm>
          <a:prstGeom prst="rect">
            <a:avLst/>
          </a:prstGeom>
          <a:noFill/>
        </p:spPr>
        <p:txBody>
          <a:bodyPr wrap="square" rtlCol="0">
            <a:spAutoFit/>
          </a:bodyPr>
          <a:lstStyle/>
          <a:p>
            <a:r>
              <a:rPr lang="ja-JP" altLang="en-US" dirty="0">
                <a:solidFill>
                  <a:schemeClr val="bg1"/>
                </a:solidFill>
                <a:latin typeface="Yu Gothic Medium" panose="020B0500000000000000" pitchFamily="50" charset="-128"/>
                <a:ea typeface="Yu Gothic Medium" panose="020B0500000000000000" pitchFamily="50" charset="-128"/>
              </a:rPr>
              <a:t>オイルマッサージ</a:t>
            </a:r>
            <a:endParaRPr kumimoji="1" lang="en-US" altLang="ja-JP" dirty="0">
              <a:solidFill>
                <a:schemeClr val="bg1"/>
              </a:solidFill>
              <a:latin typeface="Yu Gothic Medium" panose="020B0500000000000000" pitchFamily="50" charset="-128"/>
              <a:ea typeface="Yu Gothic Medium" panose="020B0500000000000000" pitchFamily="50" charset="-128"/>
            </a:endParaRPr>
          </a:p>
        </p:txBody>
      </p:sp>
      <p:sp>
        <p:nvSpPr>
          <p:cNvPr id="10" name="テキスト ボックス 9">
            <a:extLst>
              <a:ext uri="{FF2B5EF4-FFF2-40B4-BE49-F238E27FC236}">
                <a16:creationId xmlns:a16="http://schemas.microsoft.com/office/drawing/2014/main" id="{A3603B63-5F17-4F6F-8B31-535D72549A77}"/>
              </a:ext>
            </a:extLst>
          </p:cNvPr>
          <p:cNvSpPr txBox="1"/>
          <p:nvPr/>
        </p:nvSpPr>
        <p:spPr>
          <a:xfrm>
            <a:off x="4856319" y="489099"/>
            <a:ext cx="2713448" cy="261610"/>
          </a:xfrm>
          <a:prstGeom prst="rect">
            <a:avLst/>
          </a:prstGeom>
          <a:noFill/>
        </p:spPr>
        <p:txBody>
          <a:bodyPr wrap="square" rtlCol="0">
            <a:spAutoFit/>
          </a:bodyPr>
          <a:lstStyle>
            <a:defPPr>
              <a:defRPr lang="ja-JP"/>
            </a:defPPr>
            <a:lvl1pPr algn="r">
              <a:defRPr sz="105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US" altLang="ja-JP" dirty="0"/>
              <a:t>LAGUNA NIGUEL OIL</a:t>
            </a:r>
            <a:r>
              <a:rPr lang="ja-JP" altLang="en-US" dirty="0"/>
              <a:t> </a:t>
            </a:r>
            <a:r>
              <a:rPr lang="en-US" altLang="ja-JP" dirty="0"/>
              <a:t>MASSAGE Menu</a:t>
            </a:r>
            <a:r>
              <a:rPr lang="ja-JP" altLang="en-US" dirty="0"/>
              <a:t> </a:t>
            </a:r>
            <a:endParaRPr lang="en-US" altLang="ja-JP" dirty="0"/>
          </a:p>
        </p:txBody>
      </p:sp>
      <p:sp>
        <p:nvSpPr>
          <p:cNvPr id="11" name="テキスト ボックス 10">
            <a:extLst>
              <a:ext uri="{FF2B5EF4-FFF2-40B4-BE49-F238E27FC236}">
                <a16:creationId xmlns:a16="http://schemas.microsoft.com/office/drawing/2014/main" id="{B3DB92BA-FF97-4A24-B49A-EC6CC7506BC1}"/>
              </a:ext>
            </a:extLst>
          </p:cNvPr>
          <p:cNvSpPr txBox="1"/>
          <p:nvPr/>
        </p:nvSpPr>
        <p:spPr>
          <a:xfrm>
            <a:off x="2746849" y="1754176"/>
            <a:ext cx="4762478" cy="2289409"/>
          </a:xfrm>
          <a:prstGeom prst="rect">
            <a:avLst/>
          </a:prstGeom>
          <a:noFill/>
        </p:spPr>
        <p:txBody>
          <a:bodyPr wrap="square">
            <a:spAutoFit/>
          </a:bodyPr>
          <a:lstStyle/>
          <a:p>
            <a:pPr algn="just">
              <a:lnSpc>
                <a:spcPts val="2000"/>
              </a:lnSpc>
            </a:pPr>
            <a:r>
              <a:rPr lang="en-US" altLang="ja-JP" sz="1200" dirty="0">
                <a:solidFill>
                  <a:schemeClr val="tx1"/>
                </a:solidFill>
                <a:latin typeface="Yu Gothic Medium" panose="020B0500000000000000" pitchFamily="50" charset="-128"/>
                <a:ea typeface="Yu Gothic Medium" panose="020B0500000000000000" pitchFamily="50" charset="-128"/>
              </a:rPr>
              <a:t>LAGUNA NIGUEL</a:t>
            </a:r>
            <a:r>
              <a:rPr lang="ja-JP" altLang="en-US" sz="1200" dirty="0">
                <a:solidFill>
                  <a:schemeClr val="tx1"/>
                </a:solidFill>
                <a:latin typeface="Yu Gothic Medium" panose="020B0500000000000000" pitchFamily="50" charset="-128"/>
                <a:ea typeface="Yu Gothic Medium" panose="020B0500000000000000" pitchFamily="50" charset="-128"/>
              </a:rPr>
              <a:t>　</a:t>
            </a:r>
            <a:r>
              <a:rPr lang="en-US" altLang="ja-JP" sz="1200" dirty="0">
                <a:solidFill>
                  <a:schemeClr val="tx1"/>
                </a:solidFill>
                <a:latin typeface="Yu Gothic Medium" panose="020B0500000000000000" pitchFamily="50" charset="-128"/>
                <a:ea typeface="Yu Gothic Medium" panose="020B0500000000000000" pitchFamily="50" charset="-128"/>
              </a:rPr>
              <a:t>SPA</a:t>
            </a:r>
            <a:r>
              <a:rPr lang="ja-JP" altLang="en-US" sz="1200" dirty="0">
                <a:solidFill>
                  <a:schemeClr val="tx1"/>
                </a:solidFill>
                <a:latin typeface="Yu Gothic Medium" panose="020B0500000000000000" pitchFamily="50" charset="-128"/>
                <a:ea typeface="Yu Gothic Medium" panose="020B0500000000000000" pitchFamily="50" charset="-128"/>
              </a:rPr>
              <a:t>マネージャー</a:t>
            </a:r>
            <a:r>
              <a:rPr lang="en-US" altLang="ja-JP" sz="1200" dirty="0">
                <a:solidFill>
                  <a:schemeClr val="tx1"/>
                </a:solidFill>
                <a:latin typeface="Yu Gothic Medium" panose="020B0500000000000000" pitchFamily="50" charset="-128"/>
                <a:ea typeface="Yu Gothic Medium" panose="020B0500000000000000" pitchFamily="50" charset="-128"/>
              </a:rPr>
              <a:t>/</a:t>
            </a:r>
            <a:r>
              <a:rPr lang="ja-JP" altLang="en-US" sz="1200" dirty="0">
                <a:solidFill>
                  <a:schemeClr val="tx1"/>
                </a:solidFill>
                <a:latin typeface="Yu Gothic Medium" panose="020B0500000000000000" pitchFamily="50" charset="-128"/>
                <a:ea typeface="Yu Gothic Medium" panose="020B0500000000000000" pitchFamily="50" charset="-128"/>
              </a:rPr>
              <a:t>アスレティックトレーナー</a:t>
            </a:r>
            <a:endParaRPr lang="en-US" altLang="ja-JP" dirty="0">
              <a:solidFill>
                <a:schemeClr val="tx1"/>
              </a:solidFill>
              <a:latin typeface="Yu Gothic Medium" panose="020B0500000000000000" pitchFamily="50" charset="-128"/>
              <a:ea typeface="Yu Gothic Medium" panose="020B0500000000000000" pitchFamily="50" charset="-128"/>
            </a:endParaRPr>
          </a:p>
          <a:p>
            <a:pPr algn="just">
              <a:lnSpc>
                <a:spcPts val="2000"/>
              </a:lnSpc>
            </a:pPr>
            <a:r>
              <a:rPr lang="ja-JP" altLang="en-US" sz="1600" b="1" dirty="0">
                <a:solidFill>
                  <a:schemeClr val="tx1"/>
                </a:solidFill>
                <a:latin typeface="Yu Gothic Medium" panose="020B0500000000000000" pitchFamily="50" charset="-128"/>
                <a:ea typeface="Yu Gothic Medium" panose="020B0500000000000000" pitchFamily="50" charset="-128"/>
              </a:rPr>
              <a:t>中森　あつみ</a:t>
            </a:r>
            <a:endParaRPr lang="en-US" altLang="ja-JP" sz="1600" b="1" dirty="0">
              <a:solidFill>
                <a:schemeClr val="tx1"/>
              </a:solidFill>
              <a:latin typeface="Yu Gothic Medium" panose="020B0500000000000000" pitchFamily="50" charset="-128"/>
              <a:ea typeface="Yu Gothic Medium" panose="020B0500000000000000" pitchFamily="50" charset="-128"/>
            </a:endParaRPr>
          </a:p>
          <a:p>
            <a:pPr algn="just">
              <a:lnSpc>
                <a:spcPts val="2000"/>
              </a:lnSpc>
            </a:pPr>
            <a:r>
              <a:rPr lang="ja-JP" altLang="en-US" sz="1200" dirty="0">
                <a:solidFill>
                  <a:schemeClr val="tx1"/>
                </a:solidFill>
                <a:latin typeface="Yu Gothic Medium" panose="020B0500000000000000" pitchFamily="50" charset="-128"/>
                <a:ea typeface="Yu Gothic Medium" panose="020B0500000000000000" pitchFamily="50" charset="-128"/>
              </a:rPr>
              <a:t>神戸市出身</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lnSpc>
                <a:spcPts val="1600"/>
              </a:lnSpc>
            </a:pPr>
            <a:r>
              <a:rPr lang="ja-JP" altLang="en-US" sz="1200" dirty="0">
                <a:solidFill>
                  <a:schemeClr val="tx1"/>
                </a:solidFill>
                <a:latin typeface="Yu Gothic Medium" panose="020B0500000000000000" pitchFamily="50" charset="-128"/>
                <a:ea typeface="Yu Gothic Medium" panose="020B0500000000000000" pitchFamily="50" charset="-128"/>
              </a:rPr>
              <a:t>・整骨院、整形外科、助産院にてアスリートから妊婦まで</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lnSpc>
                <a:spcPts val="1600"/>
              </a:lnSpc>
            </a:pPr>
            <a:r>
              <a:rPr lang="ja-JP" altLang="en-US" sz="1200" dirty="0">
                <a:latin typeface="Yu Gothic Medium" panose="020B0500000000000000" pitchFamily="50" charset="-128"/>
                <a:ea typeface="Yu Gothic Medium" panose="020B0500000000000000" pitchFamily="50" charset="-128"/>
              </a:rPr>
              <a:t>　幅広いジャンルにて</a:t>
            </a:r>
            <a:r>
              <a:rPr lang="ja-JP" altLang="en-US" sz="1200" dirty="0">
                <a:solidFill>
                  <a:schemeClr val="tx1"/>
                </a:solidFill>
                <a:latin typeface="Yu Gothic Medium" panose="020B0500000000000000" pitchFamily="50" charset="-128"/>
                <a:ea typeface="Yu Gothic Medium" panose="020B0500000000000000" pitchFamily="50" charset="-128"/>
              </a:rPr>
              <a:t>オイルマッサージ経験あり</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lnSpc>
                <a:spcPts val="1600"/>
              </a:lnSpc>
            </a:pPr>
            <a:r>
              <a:rPr lang="ja-JP" altLang="en-US" sz="1200" dirty="0">
                <a:solidFill>
                  <a:schemeClr val="tx1"/>
                </a:solidFill>
                <a:latin typeface="Yu Gothic Medium" panose="020B0500000000000000" pitchFamily="50" charset="-128"/>
                <a:ea typeface="Yu Gothic Medium" panose="020B0500000000000000" pitchFamily="50" charset="-128"/>
              </a:rPr>
              <a:t>・中、高、大学ラグビーやアメリカンフットボールの</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lnSpc>
                <a:spcPts val="1600"/>
              </a:lnSpc>
            </a:pPr>
            <a:r>
              <a:rPr lang="ja-JP" altLang="en-US" sz="1200" dirty="0">
                <a:latin typeface="Yu Gothic Medium" panose="020B0500000000000000" pitchFamily="50" charset="-128"/>
                <a:ea typeface="Yu Gothic Medium" panose="020B0500000000000000" pitchFamily="50" charset="-128"/>
              </a:rPr>
              <a:t>　</a:t>
            </a:r>
            <a:r>
              <a:rPr lang="en-US" altLang="ja-JP" sz="1200" dirty="0">
                <a:solidFill>
                  <a:schemeClr val="tx1"/>
                </a:solidFill>
                <a:latin typeface="Yu Gothic Medium" panose="020B0500000000000000" pitchFamily="50" charset="-128"/>
                <a:ea typeface="Yu Gothic Medium" panose="020B0500000000000000" pitchFamily="50" charset="-128"/>
              </a:rPr>
              <a:t>X</a:t>
            </a:r>
            <a:r>
              <a:rPr lang="ja-JP" altLang="en-US" sz="1200" dirty="0">
                <a:solidFill>
                  <a:schemeClr val="tx1"/>
                </a:solidFill>
                <a:latin typeface="Yu Gothic Medium" panose="020B0500000000000000" pitchFamily="50" charset="-128"/>
                <a:ea typeface="Yu Gothic Medium" panose="020B0500000000000000" pitchFamily="50" charset="-128"/>
              </a:rPr>
              <a:t>リーグチーム</a:t>
            </a:r>
            <a:r>
              <a:rPr lang="ja-JP" altLang="en-US" sz="1200" dirty="0">
                <a:latin typeface="Yu Gothic Medium" panose="020B0500000000000000" pitchFamily="50" charset="-128"/>
                <a:ea typeface="Yu Gothic Medium" panose="020B0500000000000000" pitchFamily="50" charset="-128"/>
              </a:rPr>
              <a:t>にて</a:t>
            </a:r>
            <a:r>
              <a:rPr lang="ja-JP" altLang="en-US" sz="1200" dirty="0">
                <a:solidFill>
                  <a:schemeClr val="tx1"/>
                </a:solidFill>
                <a:latin typeface="Yu Gothic Medium" panose="020B0500000000000000" pitchFamily="50" charset="-128"/>
                <a:ea typeface="Yu Gothic Medium" panose="020B0500000000000000" pitchFamily="50" charset="-128"/>
              </a:rPr>
              <a:t>トレーナーとしても活躍</a:t>
            </a:r>
          </a:p>
          <a:p>
            <a:pPr algn="just">
              <a:lnSpc>
                <a:spcPts val="1600"/>
              </a:lnSpc>
            </a:pPr>
            <a:r>
              <a:rPr lang="ja-JP" altLang="en-US" sz="1200" dirty="0">
                <a:solidFill>
                  <a:schemeClr val="tx1"/>
                </a:solidFill>
                <a:latin typeface="Yu Gothic Medium" panose="020B0500000000000000" pitchFamily="50" charset="-128"/>
                <a:ea typeface="Yu Gothic Medium" panose="020B0500000000000000" pitchFamily="50" charset="-128"/>
              </a:rPr>
              <a:t>・全日本女子バレーボールのチームにも帯同</a:t>
            </a:r>
          </a:p>
          <a:p>
            <a:pPr algn="just">
              <a:lnSpc>
                <a:spcPts val="1600"/>
              </a:lnSpc>
            </a:pPr>
            <a:r>
              <a:rPr lang="ja-JP" altLang="en-US" sz="1200" dirty="0">
                <a:solidFill>
                  <a:schemeClr val="tx1"/>
                </a:solidFill>
                <a:latin typeface="Yu Gothic Medium" panose="020B0500000000000000" pitchFamily="50" charset="-128"/>
                <a:ea typeface="Yu Gothic Medium" panose="020B0500000000000000" pitchFamily="50" charset="-128"/>
              </a:rPr>
              <a:t>・一般人からアスリート、妊婦さんまで様々な方に施術や</a:t>
            </a:r>
            <a:endParaRPr lang="en-US" altLang="ja-JP" sz="1200" dirty="0">
              <a:solidFill>
                <a:schemeClr val="tx1"/>
              </a:solidFill>
              <a:latin typeface="Yu Gothic Medium" panose="020B0500000000000000" pitchFamily="50" charset="-128"/>
              <a:ea typeface="Yu Gothic Medium" panose="020B0500000000000000" pitchFamily="50" charset="-128"/>
            </a:endParaRPr>
          </a:p>
          <a:p>
            <a:pPr algn="just">
              <a:lnSpc>
                <a:spcPts val="1600"/>
              </a:lnSpc>
            </a:pPr>
            <a:r>
              <a:rPr lang="ja-JP" altLang="en-US" sz="1200" dirty="0">
                <a:latin typeface="Yu Gothic Medium" panose="020B0500000000000000" pitchFamily="50" charset="-128"/>
                <a:ea typeface="Yu Gothic Medium" panose="020B0500000000000000" pitchFamily="50" charset="-128"/>
              </a:rPr>
              <a:t>　</a:t>
            </a:r>
            <a:r>
              <a:rPr lang="ja-JP" altLang="en-US" sz="1200" dirty="0">
                <a:solidFill>
                  <a:schemeClr val="tx1"/>
                </a:solidFill>
                <a:latin typeface="Yu Gothic Medium" panose="020B0500000000000000" pitchFamily="50" charset="-128"/>
                <a:ea typeface="Yu Gothic Medium" panose="020B0500000000000000" pitchFamily="50" charset="-128"/>
              </a:rPr>
              <a:t>トレーニング・リハビリ指導まで行って</a:t>
            </a:r>
            <a:r>
              <a:rPr lang="ja-JP" altLang="en-US" sz="1200" dirty="0">
                <a:latin typeface="Yu Gothic Medium" panose="020B0500000000000000" pitchFamily="50" charset="-128"/>
                <a:ea typeface="Yu Gothic Medium" panose="020B0500000000000000" pitchFamily="50" charset="-128"/>
              </a:rPr>
              <a:t>きた</a:t>
            </a:r>
            <a:r>
              <a:rPr lang="ja-JP" altLang="en-US" sz="1200" dirty="0">
                <a:solidFill>
                  <a:schemeClr val="tx1"/>
                </a:solidFill>
                <a:latin typeface="Yu Gothic Medium" panose="020B0500000000000000" pitchFamily="50" charset="-128"/>
                <a:ea typeface="Yu Gothic Medium" panose="020B0500000000000000" pitchFamily="50" charset="-128"/>
              </a:rPr>
              <a:t>オールラウンダー</a:t>
            </a:r>
          </a:p>
        </p:txBody>
      </p:sp>
      <p:sp>
        <p:nvSpPr>
          <p:cNvPr id="12" name="正方形/長方形 11">
            <a:extLst>
              <a:ext uri="{FF2B5EF4-FFF2-40B4-BE49-F238E27FC236}">
                <a16:creationId xmlns:a16="http://schemas.microsoft.com/office/drawing/2014/main" id="{89633806-433C-43BA-8372-5D396755D2E8}"/>
              </a:ext>
            </a:extLst>
          </p:cNvPr>
          <p:cNvSpPr/>
          <p:nvPr/>
        </p:nvSpPr>
        <p:spPr>
          <a:xfrm>
            <a:off x="438033" y="4388224"/>
            <a:ext cx="3052292" cy="2189528"/>
          </a:xfrm>
          <a:prstGeom prst="rect">
            <a:avLst/>
          </a:prstGeom>
          <a:solidFill>
            <a:srgbClr val="493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Medium" panose="020B0500000000000000" pitchFamily="50" charset="-128"/>
              <a:ea typeface="游ゴシック Medium" panose="020B0500000000000000" pitchFamily="50" charset="-128"/>
            </a:endParaRPr>
          </a:p>
        </p:txBody>
      </p:sp>
      <p:graphicFrame>
        <p:nvGraphicFramePr>
          <p:cNvPr id="13" name="表 18">
            <a:extLst>
              <a:ext uri="{FF2B5EF4-FFF2-40B4-BE49-F238E27FC236}">
                <a16:creationId xmlns:a16="http://schemas.microsoft.com/office/drawing/2014/main" id="{C53DAAF5-DBDB-4E43-8239-234A2BB4E526}"/>
              </a:ext>
            </a:extLst>
          </p:cNvPr>
          <p:cNvGraphicFramePr>
            <a:graphicFrameLocks noGrp="1"/>
          </p:cNvGraphicFramePr>
          <p:nvPr>
            <p:extLst>
              <p:ext uri="{D42A27DB-BD31-4B8C-83A1-F6EECF244321}">
                <p14:modId xmlns:p14="http://schemas.microsoft.com/office/powerpoint/2010/main" val="2061143375"/>
              </p:ext>
            </p:extLst>
          </p:nvPr>
        </p:nvGraphicFramePr>
        <p:xfrm>
          <a:off x="507552" y="5397804"/>
          <a:ext cx="2910271" cy="852280"/>
        </p:xfrm>
        <a:graphic>
          <a:graphicData uri="http://schemas.openxmlformats.org/drawingml/2006/table">
            <a:tbl>
              <a:tblPr firstRow="1" bandRow="1">
                <a:tableStyleId>{5C22544A-7EE6-4342-B048-85BDC9FD1C3A}</a:tableStyleId>
              </a:tblPr>
              <a:tblGrid>
                <a:gridCol w="1949898">
                  <a:extLst>
                    <a:ext uri="{9D8B030D-6E8A-4147-A177-3AD203B41FA5}">
                      <a16:colId xmlns:a16="http://schemas.microsoft.com/office/drawing/2014/main" val="827126930"/>
                    </a:ext>
                  </a:extLst>
                </a:gridCol>
                <a:gridCol w="960373">
                  <a:extLst>
                    <a:ext uri="{9D8B030D-6E8A-4147-A177-3AD203B41FA5}">
                      <a16:colId xmlns:a16="http://schemas.microsoft.com/office/drawing/2014/main" val="291600744"/>
                    </a:ext>
                  </a:extLst>
                </a:gridCol>
              </a:tblGrid>
              <a:tr h="426140">
                <a:tc>
                  <a:txBody>
                    <a:bodyPr/>
                    <a:lstStyle/>
                    <a:p>
                      <a:r>
                        <a:rPr lang="ja-JP" altLang="en-US" sz="1050" b="0" dirty="0">
                          <a:solidFill>
                            <a:srgbClr val="E6DFE1"/>
                          </a:solidFill>
                          <a:latin typeface="Yu Gothic Medium" panose="020B0500000000000000" pitchFamily="50" charset="-128"/>
                          <a:ea typeface="Yu Gothic Medium" panose="020B0500000000000000" pitchFamily="50" charset="-128"/>
                        </a:rPr>
                        <a:t>スペシャルオイルマッサージ</a:t>
                      </a:r>
                      <a:endParaRPr kumimoji="1" lang="en-US" altLang="ja-JP" sz="1050" b="0" dirty="0">
                        <a:solidFill>
                          <a:srgbClr val="E6DFE1"/>
                        </a:solidFill>
                        <a:latin typeface="Yu Gothic Medium" panose="020B0500000000000000" pitchFamily="50" charset="-128"/>
                        <a:ea typeface="Yu Gothic Medium" panose="020B0500000000000000" pitchFamily="50" charset="-128"/>
                      </a:endParaRPr>
                    </a:p>
                    <a:p>
                      <a:r>
                        <a:rPr kumimoji="1" lang="en-US" altLang="ja-JP" sz="1000" b="0" dirty="0">
                          <a:solidFill>
                            <a:srgbClr val="E6DFE1"/>
                          </a:solidFill>
                          <a:latin typeface="Yu Gothic Medium" panose="020B0500000000000000" pitchFamily="50" charset="-128"/>
                          <a:ea typeface="Yu Gothic Medium" panose="020B0500000000000000" pitchFamily="50" charset="-128"/>
                        </a:rPr>
                        <a:t>90</a:t>
                      </a:r>
                      <a:r>
                        <a:rPr kumimoji="1" lang="ja-JP" altLang="en-US" sz="1000" b="0" dirty="0">
                          <a:solidFill>
                            <a:srgbClr val="E6DFE1"/>
                          </a:solidFill>
                          <a:latin typeface="Yu Gothic Medium" panose="020B0500000000000000" pitchFamily="50" charset="-128"/>
                          <a:ea typeface="Yu Gothic Medium" panose="020B0500000000000000" pitchFamily="50" charset="-128"/>
                        </a:rPr>
                        <a:t>分コース</a:t>
                      </a:r>
                      <a:endParaRPr lang="en-US" altLang="ja-JP" sz="10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kumimoji="1" lang="en-US" altLang="ja-JP" sz="1400" b="0" dirty="0">
                          <a:solidFill>
                            <a:srgbClr val="E6DFE1"/>
                          </a:solidFill>
                          <a:latin typeface="Yu Gothic Medium" panose="020B0500000000000000" pitchFamily="50" charset="-128"/>
                          <a:ea typeface="Yu Gothic Medium" panose="020B0500000000000000" pitchFamily="50" charset="-128"/>
                        </a:rPr>
                        <a:t>15,400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E6DFE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2395664"/>
                  </a:ext>
                </a:extLst>
              </a:tr>
              <a:tr h="426140">
                <a:tc>
                  <a:txBody>
                    <a:bodyPr/>
                    <a:lstStyle/>
                    <a:p>
                      <a:r>
                        <a:rPr lang="ja-JP" altLang="en-US" sz="1050" b="0" dirty="0">
                          <a:solidFill>
                            <a:srgbClr val="E6DFE1"/>
                          </a:solidFill>
                          <a:latin typeface="Yu Gothic Medium" panose="020B0500000000000000" pitchFamily="50" charset="-128"/>
                          <a:ea typeface="Yu Gothic Medium" panose="020B0500000000000000" pitchFamily="50" charset="-128"/>
                        </a:rPr>
                        <a:t>スペシャルオイルマッサージ</a:t>
                      </a:r>
                      <a:endParaRPr lang="en-US" altLang="ja-JP" sz="1050" b="0" dirty="0">
                        <a:solidFill>
                          <a:srgbClr val="E6DFE1"/>
                        </a:solidFill>
                        <a:latin typeface="Yu Gothic Medium" panose="020B0500000000000000" pitchFamily="50" charset="-128"/>
                        <a:ea typeface="Yu Gothic Medium" panose="020B0500000000000000" pitchFamily="50" charset="-128"/>
                      </a:endParaRPr>
                    </a:p>
                    <a:p>
                      <a:r>
                        <a:rPr kumimoji="1" lang="en-US" altLang="ja-JP" sz="1000" b="0" dirty="0">
                          <a:solidFill>
                            <a:srgbClr val="E6DFE1"/>
                          </a:solidFill>
                          <a:latin typeface="Yu Gothic Medium" panose="020B0500000000000000" pitchFamily="50" charset="-128"/>
                          <a:ea typeface="Yu Gothic Medium" panose="020B0500000000000000" pitchFamily="50" charset="-128"/>
                        </a:rPr>
                        <a:t>60</a:t>
                      </a:r>
                      <a:r>
                        <a:rPr kumimoji="1" lang="ja-JP" altLang="en-US" sz="1000" b="0" dirty="0">
                          <a:solidFill>
                            <a:srgbClr val="E6DFE1"/>
                          </a:solidFill>
                          <a:latin typeface="Yu Gothic Medium" panose="020B0500000000000000" pitchFamily="50" charset="-128"/>
                          <a:ea typeface="Yu Gothic Medium" panose="020B0500000000000000" pitchFamily="50" charset="-128"/>
                        </a:rPr>
                        <a:t>分コース</a:t>
                      </a:r>
                    </a:p>
                  </a:txBody>
                  <a:tcPr anchor="ctr">
                    <a:lnL w="6350" cap="flat" cmpd="sng" algn="ctr">
                      <a:noFill/>
                      <a:prstDash val="solid"/>
                      <a:round/>
                      <a:headEnd type="none" w="med" len="med"/>
                      <a:tailEnd type="none" w="med" len="med"/>
                    </a:lnL>
                    <a:lnR w="6350" cap="flat" cmpd="sng" algn="ctr">
                      <a:solidFill>
                        <a:srgbClr val="E6DFE1"/>
                      </a:solid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b="0" dirty="0">
                          <a:solidFill>
                            <a:srgbClr val="E6DFE1"/>
                          </a:solidFill>
                          <a:latin typeface="Yu Gothic Medium" panose="020B0500000000000000" pitchFamily="50" charset="-128"/>
                          <a:ea typeface="Yu Gothic Medium" panose="020B0500000000000000" pitchFamily="50" charset="-128"/>
                        </a:rPr>
                        <a:t>￥</a:t>
                      </a:r>
                      <a:r>
                        <a:rPr kumimoji="1" lang="en-US" altLang="ja-JP" sz="1400" b="0" dirty="0">
                          <a:solidFill>
                            <a:srgbClr val="E6DFE1"/>
                          </a:solidFill>
                          <a:latin typeface="Yu Gothic Medium" panose="020B0500000000000000" pitchFamily="50" charset="-128"/>
                          <a:ea typeface="Yu Gothic Medium" panose="020B0500000000000000" pitchFamily="50" charset="-128"/>
                        </a:rPr>
                        <a:t>11,000</a:t>
                      </a:r>
                      <a:endParaRPr kumimoji="1" lang="ja-JP" altLang="en-US" sz="1400" b="0" dirty="0">
                        <a:solidFill>
                          <a:srgbClr val="E6DFE1"/>
                        </a:solidFill>
                        <a:latin typeface="Yu Gothic Medium" panose="020B0500000000000000" pitchFamily="50" charset="-128"/>
                        <a:ea typeface="Yu Gothic Medium" panose="020B0500000000000000" pitchFamily="50" charset="-128"/>
                      </a:endParaRPr>
                    </a:p>
                  </a:txBody>
                  <a:tcPr anchor="ctr">
                    <a:lnL w="6350" cap="flat" cmpd="sng" algn="ctr">
                      <a:solidFill>
                        <a:srgbClr val="E6DFE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E6DFE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183933"/>
                  </a:ext>
                </a:extLst>
              </a:tr>
            </a:tbl>
          </a:graphicData>
        </a:graphic>
      </p:graphicFrame>
      <p:sp>
        <p:nvSpPr>
          <p:cNvPr id="14" name="テキスト ボックス 13">
            <a:extLst>
              <a:ext uri="{FF2B5EF4-FFF2-40B4-BE49-F238E27FC236}">
                <a16:creationId xmlns:a16="http://schemas.microsoft.com/office/drawing/2014/main" id="{BAB9E8E5-6A33-4DBF-AB55-EDDF1EE46E74}"/>
              </a:ext>
            </a:extLst>
          </p:cNvPr>
          <p:cNvSpPr txBox="1"/>
          <p:nvPr/>
        </p:nvSpPr>
        <p:spPr>
          <a:xfrm>
            <a:off x="943523" y="4532607"/>
            <a:ext cx="2041307" cy="369332"/>
          </a:xfrm>
          <a:prstGeom prst="rect">
            <a:avLst/>
          </a:prstGeom>
          <a:noFill/>
        </p:spPr>
        <p:txBody>
          <a:bodyPr wrap="square">
            <a:spAutoFit/>
          </a:bodyPr>
          <a:lstStyle/>
          <a:p>
            <a:pPr algn="ctr"/>
            <a:r>
              <a:rPr lang="ja-JP" altLang="en-US" dirty="0">
                <a:solidFill>
                  <a:srgbClr val="E6DFE1"/>
                </a:solidFill>
                <a:latin typeface="游ゴシック Medium" panose="020B0500000000000000" pitchFamily="50" charset="-128"/>
                <a:ea typeface="游ゴシック Medium" panose="020B0500000000000000" pitchFamily="50" charset="-128"/>
              </a:rPr>
              <a:t>料金のご案内</a:t>
            </a:r>
            <a:endParaRPr lang="en-US" altLang="ja-JP" dirty="0">
              <a:solidFill>
                <a:srgbClr val="E6DFE1"/>
              </a:solidFill>
              <a:latin typeface="游ゴシック Medium" panose="020B0500000000000000" pitchFamily="50" charset="-128"/>
              <a:ea typeface="游ゴシック Medium" panose="020B0500000000000000" pitchFamily="50" charset="-128"/>
            </a:endParaRPr>
          </a:p>
        </p:txBody>
      </p:sp>
      <p:cxnSp>
        <p:nvCxnSpPr>
          <p:cNvPr id="15" name="直線コネクタ 14">
            <a:extLst>
              <a:ext uri="{FF2B5EF4-FFF2-40B4-BE49-F238E27FC236}">
                <a16:creationId xmlns:a16="http://schemas.microsoft.com/office/drawing/2014/main" id="{8ED2AA61-3A08-44EA-9852-6DBE3DEA66FD}"/>
              </a:ext>
            </a:extLst>
          </p:cNvPr>
          <p:cNvCxnSpPr>
            <a:cxnSpLocks/>
          </p:cNvCxnSpPr>
          <p:nvPr/>
        </p:nvCxnSpPr>
        <p:spPr>
          <a:xfrm>
            <a:off x="495981" y="4944025"/>
            <a:ext cx="293639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42172D2E-696B-4341-8789-3C830CACAB0A}"/>
              </a:ext>
            </a:extLst>
          </p:cNvPr>
          <p:cNvSpPr/>
          <p:nvPr/>
        </p:nvSpPr>
        <p:spPr>
          <a:xfrm>
            <a:off x="3626921" y="4388224"/>
            <a:ext cx="3882406" cy="2189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58C66A58-1095-4FE4-91DE-4EB530D3EFC7}"/>
              </a:ext>
            </a:extLst>
          </p:cNvPr>
          <p:cNvSpPr txBox="1"/>
          <p:nvPr/>
        </p:nvSpPr>
        <p:spPr>
          <a:xfrm>
            <a:off x="507552" y="5033124"/>
            <a:ext cx="1825787" cy="307777"/>
          </a:xfrm>
          <a:prstGeom prst="rect">
            <a:avLst/>
          </a:prstGeom>
          <a:noFill/>
        </p:spPr>
        <p:txBody>
          <a:bodyPr wrap="square">
            <a:spAutoFit/>
          </a:bodyPr>
          <a:lstStyle/>
          <a:p>
            <a:r>
              <a:rPr lang="ja-JP" altLang="en-US" sz="1400" dirty="0">
                <a:solidFill>
                  <a:schemeClr val="bg1"/>
                </a:solidFill>
                <a:latin typeface="游ゴシック" panose="020B0400000000000000" pitchFamily="50" charset="-128"/>
                <a:ea typeface="游ゴシック" panose="020B0400000000000000" pitchFamily="50" charset="-128"/>
              </a:rPr>
              <a:t>初回限定</a:t>
            </a:r>
            <a:r>
              <a:rPr lang="en-US" altLang="ja-JP" sz="1400" dirty="0">
                <a:solidFill>
                  <a:schemeClr val="bg1"/>
                </a:solidFill>
                <a:latin typeface="游ゴシック" panose="020B0400000000000000" pitchFamily="50" charset="-128"/>
                <a:ea typeface="游ゴシック" panose="020B0400000000000000" pitchFamily="50" charset="-128"/>
              </a:rPr>
              <a:t>50%OFF</a:t>
            </a:r>
            <a:r>
              <a:rPr lang="ja-JP" altLang="en-US" sz="900" dirty="0">
                <a:solidFill>
                  <a:schemeClr val="bg1"/>
                </a:solidFill>
                <a:latin typeface="游ゴシック" panose="020B0400000000000000" pitchFamily="50" charset="-128"/>
                <a:ea typeface="游ゴシック" panose="020B0400000000000000" pitchFamily="50" charset="-128"/>
              </a:rPr>
              <a:t>　</a:t>
            </a:r>
            <a:endParaRPr lang="ja-JP" altLang="en-US" sz="900" dirty="0">
              <a:solidFill>
                <a:schemeClr val="bg1"/>
              </a:solidFill>
            </a:endParaRPr>
          </a:p>
        </p:txBody>
      </p:sp>
      <p:pic>
        <p:nvPicPr>
          <p:cNvPr id="28" name="図 27" descr="テキスト&#10;&#10;自動的に生成された説明">
            <a:extLst>
              <a:ext uri="{FF2B5EF4-FFF2-40B4-BE49-F238E27FC236}">
                <a16:creationId xmlns:a16="http://schemas.microsoft.com/office/drawing/2014/main" id="{DAAA06A8-FF41-4716-9FD9-6483395AD5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99" y="350734"/>
            <a:ext cx="1265806" cy="459968"/>
          </a:xfrm>
          <a:prstGeom prst="rect">
            <a:avLst/>
          </a:prstGeom>
        </p:spPr>
      </p:pic>
      <p:pic>
        <p:nvPicPr>
          <p:cNvPr id="29" name="図 28">
            <a:extLst>
              <a:ext uri="{FF2B5EF4-FFF2-40B4-BE49-F238E27FC236}">
                <a16:creationId xmlns:a16="http://schemas.microsoft.com/office/drawing/2014/main" id="{0600EF2C-5FAD-494F-8CA6-6FADC3153FCF}"/>
              </a:ext>
            </a:extLst>
          </p:cNvPr>
          <p:cNvPicPr>
            <a:picLocks noChangeAspect="1"/>
          </p:cNvPicPr>
          <p:nvPr/>
        </p:nvPicPr>
        <p:blipFill>
          <a:blip r:embed="rId3"/>
          <a:stretch>
            <a:fillRect/>
          </a:stretch>
        </p:blipFill>
        <p:spPr>
          <a:xfrm>
            <a:off x="700569" y="1822757"/>
            <a:ext cx="1833505" cy="2444673"/>
          </a:xfrm>
          <a:prstGeom prst="rect">
            <a:avLst/>
          </a:prstGeom>
        </p:spPr>
      </p:pic>
      <p:sp>
        <p:nvSpPr>
          <p:cNvPr id="19" name="テキスト ボックス 18">
            <a:extLst>
              <a:ext uri="{FF2B5EF4-FFF2-40B4-BE49-F238E27FC236}">
                <a16:creationId xmlns:a16="http://schemas.microsoft.com/office/drawing/2014/main" id="{B5465D8D-5C8D-4595-8632-2261A080C7D0}"/>
              </a:ext>
            </a:extLst>
          </p:cNvPr>
          <p:cNvSpPr txBox="1"/>
          <p:nvPr/>
        </p:nvSpPr>
        <p:spPr>
          <a:xfrm>
            <a:off x="587482" y="935058"/>
            <a:ext cx="6745954" cy="738664"/>
          </a:xfrm>
          <a:prstGeom prst="rect">
            <a:avLst/>
          </a:prstGeom>
          <a:noFill/>
        </p:spPr>
        <p:txBody>
          <a:bodyPr wrap="square" rtlCol="0">
            <a:spAutoFit/>
          </a:bodyPr>
          <a:lstStyle/>
          <a:p>
            <a:r>
              <a:rPr lang="en-US" altLang="ja-JP" sz="1400" dirty="0">
                <a:solidFill>
                  <a:schemeClr val="tx1"/>
                </a:solidFill>
                <a:latin typeface="Yu Gothic Medium" panose="020B0500000000000000" pitchFamily="50" charset="-128"/>
                <a:ea typeface="Yu Gothic Medium" panose="020B0500000000000000" pitchFamily="50" charset="-128"/>
              </a:rPr>
              <a:t>『</a:t>
            </a:r>
            <a:r>
              <a:rPr lang="ja-JP" altLang="en-US" sz="1400" dirty="0">
                <a:solidFill>
                  <a:schemeClr val="tx1"/>
                </a:solidFill>
                <a:latin typeface="Yu Gothic Medium" panose="020B0500000000000000" pitchFamily="50" charset="-128"/>
                <a:ea typeface="Yu Gothic Medium" panose="020B0500000000000000" pitchFamily="50" charset="-128"/>
              </a:rPr>
              <a:t>人生を楽しく過ごす</a:t>
            </a:r>
            <a:r>
              <a:rPr lang="en-US" altLang="ja-JP" sz="1400" dirty="0">
                <a:solidFill>
                  <a:schemeClr val="tx1"/>
                </a:solidFill>
                <a:latin typeface="Yu Gothic Medium" panose="020B0500000000000000" pitchFamily="50" charset="-128"/>
                <a:ea typeface="Yu Gothic Medium" panose="020B0500000000000000" pitchFamily="50" charset="-128"/>
              </a:rPr>
              <a:t>』</a:t>
            </a:r>
            <a:r>
              <a:rPr lang="ja-JP" altLang="en-US" sz="1400" dirty="0">
                <a:solidFill>
                  <a:schemeClr val="tx1"/>
                </a:solidFill>
                <a:latin typeface="Yu Gothic Medium" panose="020B0500000000000000" pitchFamily="50" charset="-128"/>
                <a:ea typeface="Yu Gothic Medium" panose="020B0500000000000000" pitchFamily="50" charset="-128"/>
              </a:rPr>
              <a:t>という事に関して、“美しさ”と“健康”の両方が大事だと感じています。お客様一人一人に適切なアプローチをして、お客様の幸せのサポートを少しでもさせて頂ければと思っております。</a:t>
            </a:r>
          </a:p>
        </p:txBody>
      </p:sp>
      <p:sp>
        <p:nvSpPr>
          <p:cNvPr id="20" name="テキスト ボックス 19">
            <a:extLst>
              <a:ext uri="{FF2B5EF4-FFF2-40B4-BE49-F238E27FC236}">
                <a16:creationId xmlns:a16="http://schemas.microsoft.com/office/drawing/2014/main" id="{F7C7B418-8426-4DEB-9D36-7966EA47A9D3}"/>
              </a:ext>
            </a:extLst>
          </p:cNvPr>
          <p:cNvSpPr txBox="1"/>
          <p:nvPr/>
        </p:nvSpPr>
        <p:spPr>
          <a:xfrm>
            <a:off x="3585979" y="4377133"/>
            <a:ext cx="3882406" cy="2246769"/>
          </a:xfrm>
          <a:prstGeom prst="rect">
            <a:avLst/>
          </a:prstGeom>
          <a:noFill/>
        </p:spPr>
        <p:txBody>
          <a:bodyPr wrap="square" rtlCol="0">
            <a:spAutoFit/>
          </a:bodyPr>
          <a:lstStyle/>
          <a:p>
            <a:r>
              <a:rPr lang="ja-JP" altLang="en-US" sz="1400" dirty="0">
                <a:solidFill>
                  <a:schemeClr val="tx1"/>
                </a:solidFill>
                <a:latin typeface="Yu Gothic Medium" panose="020B0500000000000000" pitchFamily="50" charset="-128"/>
                <a:ea typeface="Yu Gothic Medium" panose="020B0500000000000000" pitchFamily="50" charset="-128"/>
              </a:rPr>
              <a:t>ラグナニゲルでは、美しさと健康を様々なジャンルで追い求め、お客様一人一人にアプローチできる場所を目指しています！ウェルネスサロンの</a:t>
            </a:r>
            <a:r>
              <a:rPr lang="en-US" altLang="ja-JP" sz="1400" dirty="0">
                <a:solidFill>
                  <a:schemeClr val="tx1"/>
                </a:solidFill>
                <a:latin typeface="Yu Gothic Medium" panose="020B0500000000000000" pitchFamily="50" charset="-128"/>
                <a:ea typeface="Yu Gothic Medium" panose="020B0500000000000000" pitchFamily="50" charset="-128"/>
              </a:rPr>
              <a:t>SPA</a:t>
            </a:r>
            <a:r>
              <a:rPr lang="ja-JP" altLang="en-US" sz="1400" dirty="0">
                <a:solidFill>
                  <a:schemeClr val="tx1"/>
                </a:solidFill>
                <a:latin typeface="Yu Gothic Medium" panose="020B0500000000000000" pitchFamily="50" charset="-128"/>
                <a:ea typeface="Yu Gothic Medium" panose="020B0500000000000000" pitchFamily="50" charset="-128"/>
              </a:rPr>
              <a:t>エリアマネージャーとして、ご来店下さったお客様に対しては効果を実感して頂くのはもちろんの事、居心地のいい空間で心も癒されてほしいという考えで施術しております。一人でも多くのお客様によかった！嬉しい！と仰って頂ける様に丁寧に対応をさせていただきます。</a:t>
            </a:r>
          </a:p>
        </p:txBody>
      </p:sp>
      <p:sp>
        <p:nvSpPr>
          <p:cNvPr id="24" name="テキスト ボックス 23">
            <a:extLst>
              <a:ext uri="{FF2B5EF4-FFF2-40B4-BE49-F238E27FC236}">
                <a16:creationId xmlns:a16="http://schemas.microsoft.com/office/drawing/2014/main" id="{DE2E0C2C-643A-443A-96A1-817384500823}"/>
              </a:ext>
            </a:extLst>
          </p:cNvPr>
          <p:cNvSpPr txBox="1"/>
          <p:nvPr/>
        </p:nvSpPr>
        <p:spPr>
          <a:xfrm>
            <a:off x="2972735" y="5623889"/>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
        <p:nvSpPr>
          <p:cNvPr id="25" name="テキスト ボックス 24">
            <a:extLst>
              <a:ext uri="{FF2B5EF4-FFF2-40B4-BE49-F238E27FC236}">
                <a16:creationId xmlns:a16="http://schemas.microsoft.com/office/drawing/2014/main" id="{372B671C-0D4A-4367-98C8-36695CBC2068}"/>
              </a:ext>
            </a:extLst>
          </p:cNvPr>
          <p:cNvSpPr txBox="1"/>
          <p:nvPr/>
        </p:nvSpPr>
        <p:spPr>
          <a:xfrm>
            <a:off x="2972735" y="6068555"/>
            <a:ext cx="486030" cy="200055"/>
          </a:xfrm>
          <a:prstGeom prst="rect">
            <a:avLst/>
          </a:prstGeom>
          <a:noFill/>
        </p:spPr>
        <p:txBody>
          <a:bodyPr wrap="square" rtlCol="0">
            <a:spAutoFit/>
          </a:bodyPr>
          <a:lstStyle/>
          <a:p>
            <a:r>
              <a:rPr kumimoji="1" lang="en-US" altLang="ja-JP" sz="700" dirty="0">
                <a:solidFill>
                  <a:srgbClr val="FFFFFF"/>
                </a:solidFill>
              </a:rPr>
              <a:t>(</a:t>
            </a:r>
            <a:r>
              <a:rPr lang="ja-JP" altLang="en-US" sz="700" dirty="0">
                <a:solidFill>
                  <a:srgbClr val="FFFFFF"/>
                </a:solidFill>
              </a:rPr>
              <a:t>税込</a:t>
            </a:r>
            <a:r>
              <a:rPr kumimoji="1" lang="en-US" altLang="ja-JP" sz="700" dirty="0">
                <a:solidFill>
                  <a:srgbClr val="FFFFFF"/>
                </a:solidFill>
              </a:rPr>
              <a:t>)</a:t>
            </a:r>
            <a:endParaRPr kumimoji="1" lang="ja-JP" altLang="en-US" sz="700" dirty="0">
              <a:solidFill>
                <a:srgbClr val="FFFFFF"/>
              </a:solidFill>
            </a:endParaRPr>
          </a:p>
        </p:txBody>
      </p:sp>
    </p:spTree>
    <p:extLst>
      <p:ext uri="{BB962C8B-B14F-4D97-AF65-F5344CB8AC3E}">
        <p14:creationId xmlns:p14="http://schemas.microsoft.com/office/powerpoint/2010/main" val="2700191613"/>
      </p:ext>
    </p:extLst>
  </p:cSld>
  <p:clrMapOvr>
    <a:masterClrMapping/>
  </p:clrMapOvr>
</p:sld>
</file>

<file path=ppt/theme/theme1.xml><?xml version="1.0" encoding="utf-8"?>
<a:theme xmlns:a="http://schemas.openxmlformats.org/drawingml/2006/main" name="Office テーマ">
  <a:themeElements>
    <a:clrScheme name="ブラウン">
      <a:dk1>
        <a:srgbClr val="493C39"/>
      </a:dk1>
      <a:lt1>
        <a:srgbClr val="E6DFE1"/>
      </a:lt1>
      <a:dk2>
        <a:srgbClr val="493C39"/>
      </a:dk2>
      <a:lt2>
        <a:srgbClr val="E6DFE1"/>
      </a:lt2>
      <a:accent1>
        <a:srgbClr val="493C39"/>
      </a:accent1>
      <a:accent2>
        <a:srgbClr val="E6DFE1"/>
      </a:accent2>
      <a:accent3>
        <a:srgbClr val="493C39"/>
      </a:accent3>
      <a:accent4>
        <a:srgbClr val="E6DFE1"/>
      </a:accent4>
      <a:accent5>
        <a:srgbClr val="44546A"/>
      </a:accent5>
      <a:accent6>
        <a:srgbClr val="F2F2F2"/>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6067</TotalTime>
  <Words>2870</Words>
  <Application>Microsoft Office PowerPoint</Application>
  <PresentationFormat>ワイド画面</PresentationFormat>
  <Paragraphs>376</Paragraphs>
  <Slides>16</Slides>
  <Notes>0</Notes>
  <HiddenSlides>0</HiddenSlides>
  <MMClips>0</MMClips>
  <ScaleCrop>false</ScaleCrop>
  <HeadingPairs>
    <vt:vector size="4" baseType="variant">
      <vt:variant>
        <vt:lpstr>テーマ</vt:lpstr>
      </vt:variant>
      <vt:variant>
        <vt:i4>1</vt:i4>
      </vt:variant>
      <vt:variant>
        <vt:lpstr>スライド タイトル</vt:lpstr>
      </vt:variant>
      <vt:variant>
        <vt:i4>16</vt:i4>
      </vt:variant>
    </vt:vector>
  </HeadingPairs>
  <TitlesOfParts>
    <vt:vector size="17"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岩井宏樹</dc:creator>
  <cp:lastModifiedBy>中田 領</cp:lastModifiedBy>
  <cp:revision>262</cp:revision>
  <cp:lastPrinted>2020-10-22T04:23:41Z</cp:lastPrinted>
  <dcterms:created xsi:type="dcterms:W3CDTF">2020-08-26T02:03:31Z</dcterms:created>
  <dcterms:modified xsi:type="dcterms:W3CDTF">2021-07-30T00:30:44Z</dcterms:modified>
</cp:coreProperties>
</file>